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0"/>
  </p:notesMasterIdLst>
  <p:sldIdLst>
    <p:sldId id="256" r:id="rId2"/>
    <p:sldId id="329" r:id="rId3"/>
    <p:sldId id="257" r:id="rId4"/>
    <p:sldId id="268" r:id="rId5"/>
    <p:sldId id="258" r:id="rId6"/>
    <p:sldId id="303" r:id="rId7"/>
    <p:sldId id="326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2" r:id="rId20"/>
    <p:sldId id="273" r:id="rId21"/>
    <p:sldId id="274" r:id="rId22"/>
    <p:sldId id="282" r:id="rId23"/>
    <p:sldId id="283" r:id="rId24"/>
    <p:sldId id="284" r:id="rId25"/>
    <p:sldId id="285" r:id="rId26"/>
    <p:sldId id="325" r:id="rId27"/>
    <p:sldId id="287" r:id="rId28"/>
    <p:sldId id="288" r:id="rId29"/>
    <p:sldId id="289" r:id="rId30"/>
    <p:sldId id="299" r:id="rId31"/>
    <p:sldId id="302" r:id="rId32"/>
    <p:sldId id="290" r:id="rId33"/>
    <p:sldId id="291" r:id="rId34"/>
    <p:sldId id="320" r:id="rId35"/>
    <p:sldId id="323" r:id="rId36"/>
    <p:sldId id="307" r:id="rId37"/>
    <p:sldId id="300" r:id="rId38"/>
    <p:sldId id="301" r:id="rId39"/>
    <p:sldId id="322" r:id="rId40"/>
    <p:sldId id="324" r:id="rId41"/>
    <p:sldId id="292" r:id="rId42"/>
    <p:sldId id="293" r:id="rId43"/>
    <p:sldId id="294" r:id="rId44"/>
    <p:sldId id="295" r:id="rId45"/>
    <p:sldId id="309" r:id="rId46"/>
    <p:sldId id="297" r:id="rId47"/>
    <p:sldId id="298" r:id="rId48"/>
    <p:sldId id="310" r:id="rId49"/>
    <p:sldId id="311" r:id="rId50"/>
    <p:sldId id="312" r:id="rId51"/>
    <p:sldId id="313" r:id="rId52"/>
    <p:sldId id="314" r:id="rId53"/>
    <p:sldId id="315" r:id="rId54"/>
    <p:sldId id="328" r:id="rId55"/>
    <p:sldId id="316" r:id="rId56"/>
    <p:sldId id="317" r:id="rId57"/>
    <p:sldId id="318" r:id="rId58"/>
    <p:sldId id="31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A7D96-6F9A-46EC-A344-9F5E5E13D057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02290-A032-4609-A73C-AC787CF4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Jean-Jacques 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Rousseau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(1712 – 1778) 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Žan Žak Ruso: književno-filozofsko delo </a:t>
            </a:r>
            <a:r>
              <a:rPr lang="sr-Latn-RS" sz="1200" b="1" i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Emil 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(1762)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i="1" dirty="0" smtClean="0"/>
              <a:t>Infant</a:t>
            </a:r>
            <a:r>
              <a:rPr lang="sr-Latn-RS" dirty="0" smtClean="0"/>
              <a:t> (lat.) doslovno: onaj ko još ne govori-</a:t>
            </a:r>
            <a:r>
              <a:rPr lang="sr-Latn-RS" baseline="0" dirty="0" smtClean="0"/>
              <a:t> j</a:t>
            </a:r>
            <a:r>
              <a:rPr lang="sr-Latn-RS" dirty="0" smtClean="0"/>
              <a:t>edina jezička oznaka deteta; mali muškarac, mala žena umesto mladić i devojka; rani</a:t>
            </a:r>
            <a:r>
              <a:rPr lang="sr-Latn-RS" baseline="0" dirty="0" smtClean="0"/>
              <a:t> ulazak u svet odraslih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latin typeface="Arial Black" pitchFamily="34" charset="0"/>
              </a:rPr>
              <a:t>Opšte društvene promene uslovile su promene kolektivnih predstava o detetu i detinjstvu kao posebnom </a:t>
            </a:r>
            <a:r>
              <a:rPr lang="sr-Latn-RS" b="1" smtClean="0">
                <a:latin typeface="Arial Black" pitchFamily="34" charset="0"/>
              </a:rPr>
              <a:t>razvojnom periodu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Darwin, Charles Robert (1809-1882)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Granville Stanley Hall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1846 – 1924)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Latn-R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Sadržaj dečjeg duha pri polasku u školu;  Izuzetna deca; Adolescencija, Senilnost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Wilhelm Maximilian</a:t>
            </a:r>
            <a:r>
              <a:rPr lang="sr-Latn-RS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Wundt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(1832 - 1920)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Felsova studija, Harvardska studija razvoja govora, Termanova studija nadarene dece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Kvalitativne i kvantitativne promene, rast i razvoj; Kontinuirane i skokovite</a:t>
            </a:r>
            <a:r>
              <a:rPr lang="sr-Latn-RS" baseline="0" dirty="0" smtClean="0"/>
              <a:t> promene; </a:t>
            </a:r>
            <a:r>
              <a:rPr lang="sr-Latn-RS" dirty="0" smtClean="0"/>
              <a:t>Nastajanje, alternacija</a:t>
            </a:r>
            <a:r>
              <a:rPr lang="sr-Latn-RS" baseline="0" dirty="0" smtClean="0"/>
              <a:t> i nestajanje;  progresivne i regresivne promene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en-US" dirty="0" err="1" smtClean="0"/>
              <a:t>Lorenc</a:t>
            </a:r>
            <a:r>
              <a:rPr lang="sr-Latn-RS" dirty="0" smtClean="0"/>
              <a:t>, Goli majmun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Hipokrat, otac medicine, 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(460-375 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.е.)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Erik</a:t>
            </a:r>
            <a:r>
              <a:rPr lang="sr-Latn-RS" b="1" dirty="0" smtClean="0">
                <a:latin typeface="Arial Black" pitchFamily="34" charset="0"/>
              </a:rPr>
              <a:t> Erikson (1922 – 1984)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latin typeface="Arial Black" pitchFamily="34" charset="0"/>
              </a:rPr>
              <a:t>Šema klasičnog uslovljavanja; Torndajkov ogled s mačkom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 smtClean="0">
                <a:latin typeface="Arial Black" pitchFamily="34" charset="0"/>
              </a:rPr>
              <a:t>Da li se agresija uči posmatranjem modela ponašanja? Eksperiment s lutkom</a:t>
            </a:r>
            <a:r>
              <a:rPr lang="sr-Latn-RS" b="1" baseline="0" dirty="0" smtClean="0">
                <a:latin typeface="Arial Black" pitchFamily="34" charset="0"/>
              </a:rPr>
              <a:t> Bobo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Gordon</a:t>
            </a:r>
            <a:r>
              <a:rPr lang="sr-Latn-RS" baseline="0" dirty="0" smtClean="0"/>
              <a:t> Tomas: Umeće roditeljstva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Arial Black" pitchFamily="34" charset="0"/>
              </a:rPr>
              <a:t>Demause</a:t>
            </a:r>
            <a:r>
              <a:rPr lang="en-US" sz="1200" dirty="0" smtClean="0">
                <a:latin typeface="Arial Black" pitchFamily="34" charset="0"/>
              </a:rPr>
              <a:t>, 1974</a:t>
            </a:r>
            <a:r>
              <a:rPr lang="sr-Latn-RS" sz="1200" dirty="0" smtClean="0">
                <a:latin typeface="Arial Black" pitchFamily="34" charset="0"/>
              </a:rPr>
              <a:t>,</a:t>
            </a:r>
            <a:r>
              <a:rPr lang="sr-Latn-RS" sz="1200" baseline="0" dirty="0" smtClean="0">
                <a:latin typeface="Arial Black" pitchFamily="34" charset="0"/>
              </a:rPr>
              <a:t> </a:t>
            </a:r>
            <a:r>
              <a:rPr lang="en-US" sz="1200" dirty="0" smtClean="0">
                <a:latin typeface="Arial Black" pitchFamily="34" charset="0"/>
              </a:rPr>
              <a:t> deli </a:t>
            </a:r>
            <a:r>
              <a:rPr lang="en-US" sz="1200" dirty="0" err="1" smtClean="0">
                <a:latin typeface="Arial Black" pitchFamily="34" charset="0"/>
              </a:rPr>
              <a:t>istoriju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detinjstva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na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šest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200" dirty="0" err="1" smtClean="0">
                <a:latin typeface="Arial Black" pitchFamily="34" charset="0"/>
              </a:rPr>
              <a:t>perioda</a:t>
            </a:r>
            <a:endParaRPr lang="sr-Latn-RS" sz="1200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Hipokrat 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(460-375 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.е.)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Platon 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(427-347 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</a:t>
            </a:r>
            <a:r>
              <a:rPr lang="sr-Cyrl-C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.е.)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Justejn</a:t>
            </a:r>
            <a:r>
              <a:rPr lang="sr-Latn-RS" b="1" dirty="0" smtClean="0"/>
              <a:t> Gorder</a:t>
            </a:r>
            <a:r>
              <a:rPr lang="sr-Latn-RS" b="1" baseline="0" dirty="0" smtClean="0"/>
              <a:t> (1952 - )</a:t>
            </a:r>
            <a:r>
              <a:rPr lang="sr-Latn-RS" b="1" dirty="0" smtClean="0"/>
              <a:t> </a:t>
            </a:r>
            <a:r>
              <a:rPr lang="sr-Latn-RS" b="1" i="1" dirty="0" smtClean="0"/>
              <a:t>Sofijin svet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z="2000" b="1" dirty="0" smtClean="0">
                <a:latin typeface="Arial Black" pitchFamily="34" charset="0"/>
              </a:rPr>
              <a:t>Aristotel</a:t>
            </a:r>
            <a:r>
              <a:rPr lang="sr-Cyrl-CS" sz="20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(384-322 </a:t>
            </a:r>
            <a:r>
              <a:rPr lang="sr-Latn-RS" sz="20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p</a:t>
            </a:r>
            <a:r>
              <a:rPr lang="sr-Cyrl-CS" sz="20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</a:t>
            </a:r>
            <a:r>
              <a:rPr lang="sr-Latn-RS" sz="20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n</a:t>
            </a:r>
            <a:r>
              <a:rPr lang="sr-Cyrl-CS" sz="20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.е.)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Comenius, John Amos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(1592-1670)</a:t>
            </a:r>
            <a:r>
              <a:rPr lang="sr-Latn-R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 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Komenski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sr-Latn-R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Velika didaktika, Svet u slikama (bukvar)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Locke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(1632 – 1704)</a:t>
            </a:r>
            <a:r>
              <a:rPr lang="sr-Latn-RS" sz="1200" b="1" kern="1200" baseline="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rPr>
              <a:t> Džon Lok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2290-A032-4609-A73C-AC787CF4D7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A58DA3-3745-48F2-AA36-ACBE6873DB6A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F42CAC-C84A-4121-B665-81200364B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generations.postkiwi.com/images/Erik-Erikson.jpg&amp;imgrefurl=http://www.generations.postkiwi.com/?p=95&amp;h=220&amp;w=146&amp;sz=4&amp;hl=sh&amp;start=20&amp;tbnid=4R7B6TBugd2QRM:&amp;tbnh=107&amp;tbnw=71&amp;prev=/images?q=Erik+Erikson&amp;gbv=2&amp;hl=sh&amp;sa=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772400" cy="1829761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UVOD U RAZVOJNU PSIHOLOGIJU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772400" cy="1199704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Arial Black" pitchFamily="34" charset="0"/>
              </a:rPr>
              <a:t>Zorica Matejić </a:t>
            </a:r>
            <a:r>
              <a:rPr lang="sr-Latn-RS" sz="3200" dirty="0" smtClean="0">
                <a:latin typeface="Arial Black" pitchFamily="34" charset="0"/>
              </a:rPr>
              <a:t>Đuričić</a:t>
            </a:r>
            <a:endParaRPr lang="en-US" sz="3200" dirty="0" smtClean="0">
              <a:latin typeface="Arial Black" pitchFamily="34" charset="0"/>
            </a:endParaRPr>
          </a:p>
          <a:p>
            <a:r>
              <a:rPr lang="en-US" sz="3200" dirty="0" smtClean="0">
                <a:latin typeface="Arial Black" pitchFamily="34" charset="0"/>
              </a:rPr>
              <a:t>Irena </a:t>
            </a:r>
            <a:r>
              <a:rPr lang="en-US" sz="3200" dirty="0" err="1" smtClean="0">
                <a:latin typeface="Arial Black" pitchFamily="34" charset="0"/>
              </a:rPr>
              <a:t>Stojkovi</a:t>
            </a:r>
            <a:r>
              <a:rPr lang="sr-Latn-RS" sz="3200" dirty="0" smtClean="0">
                <a:latin typeface="Arial Black" pitchFamily="34" charset="0"/>
              </a:rPr>
              <a:t>ć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33600"/>
                <a:gridCol w="19812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TELO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DUH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VRLINA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DRŽAVA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Glava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Razum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Mudrost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Vladar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Grudi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Volja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Hrabrost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Vojnik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Donji deo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Požuda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Uzdržanost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Arial Black" pitchFamily="34" charset="0"/>
                        </a:rPr>
                        <a:t>Ratar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 marL="135281" marR="135281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PLATONOVA “DRŽAVA”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1129" y="1481138"/>
            <a:ext cx="31307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De Anima</a:t>
            </a:r>
            <a:endParaRPr lang="sr-Latn-RS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i="1" dirty="0" smtClean="0"/>
              <a:t>.</a:t>
            </a:r>
            <a:r>
              <a:rPr lang="sr-Latn-RS" sz="2400" i="1" dirty="0" smtClean="0">
                <a:latin typeface="Arial Black" pitchFamily="34" charset="0"/>
              </a:rPr>
              <a:t>..jer čovek nastaje od čoveka, te prema tome, određene osobine koje poseduju roditelji određuju ravoj srodnih osobina kod njihove dece” (cit.,Mc Koen, 1973)</a:t>
            </a:r>
          </a:p>
          <a:p>
            <a:r>
              <a:rPr lang="sr-Latn-RS" sz="2200" dirty="0" smtClean="0">
                <a:latin typeface="Arial Black" pitchFamily="34" charset="0"/>
              </a:rPr>
              <a:t>Vegetativna, senzitivna i racionalna duša: Embriologija ponašanja</a:t>
            </a:r>
          </a:p>
          <a:p>
            <a:r>
              <a:rPr lang="sr-Latn-RS" sz="2200" dirty="0" smtClean="0">
                <a:latin typeface="Arial Black" pitchFamily="34" charset="0"/>
              </a:rPr>
              <a:t>Tipovi promena: nastajanje, alternacija i nestajanje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NASLEĐIVANJE PSIHIČKIH OSOBINA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 Black" pitchFamily="34" charset="0"/>
              </a:rPr>
              <a:t>Dete</a:t>
            </a:r>
            <a:r>
              <a:rPr lang="sr-Latn-RS" dirty="0" smtClean="0">
                <a:latin typeface="Arial Black" pitchFamily="34" charset="0"/>
              </a:rPr>
              <a:t> kao čovek u malom, umanjena kopija odraslog </a:t>
            </a:r>
            <a:r>
              <a:rPr lang="sr-Latn-RS" i="1" dirty="0" smtClean="0">
                <a:latin typeface="Arial Black" pitchFamily="34" charset="0"/>
              </a:rPr>
              <a:t>(</a:t>
            </a:r>
            <a:r>
              <a:rPr lang="en-US" i="1" dirty="0" smtClean="0">
                <a:latin typeface="Arial Black" pitchFamily="34" charset="0"/>
              </a:rPr>
              <a:t>homunculus</a:t>
            </a:r>
            <a:r>
              <a:rPr lang="sr-Latn-RS" i="1" dirty="0" smtClean="0">
                <a:latin typeface="Arial Black" pitchFamily="34" charset="0"/>
              </a:rPr>
              <a:t>).</a:t>
            </a:r>
          </a:p>
          <a:p>
            <a:endParaRPr lang="sr-Latn-RS" i="1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Snažan uticaj hrišćanstva i odumiranje rasprava o razvoju čoveka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Sveti Augustin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dirty="0" smtClean="0"/>
              <a:t>(</a:t>
            </a:r>
            <a:r>
              <a:rPr lang="en-US" dirty="0" smtClean="0">
                <a:latin typeface="Arial Black" pitchFamily="34" charset="0"/>
              </a:rPr>
              <a:t>354-430).</a:t>
            </a:r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1. Idiosinkrazija razvoja (“ne postoje dve identične jedinke)</a:t>
            </a:r>
          </a:p>
          <a:p>
            <a:r>
              <a:rPr lang="sr-Latn-RS" dirty="0" smtClean="0">
                <a:latin typeface="Arial Black" pitchFamily="34" charset="0"/>
              </a:rPr>
              <a:t>2. Socijalni karakter (uticaj socijalne sredine na formiranje karaktera)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>
                <a:latin typeface="Arial Black" pitchFamily="34" charset="0"/>
              </a:rPr>
              <a:t>SREDNJOVEKOVNE  RASPRAVE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9587" y="1520031"/>
            <a:ext cx="39338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b="1" dirty="0" smtClean="0">
                <a:solidFill>
                  <a:srgbClr val="FF0000"/>
                </a:solidFill>
                <a:latin typeface="Arial Black" pitchFamily="34" charset="0"/>
              </a:rPr>
              <a:t>Jan Komenski</a:t>
            </a:r>
          </a:p>
          <a:p>
            <a:r>
              <a:rPr lang="en-US" b="1" i="1" dirty="0" err="1" smtClean="0">
                <a:solidFill>
                  <a:srgbClr val="FF0000"/>
                </a:solidFill>
                <a:latin typeface="Arial Black" pitchFamily="34" charset="0"/>
              </a:rPr>
              <a:t>Pansophis</a:t>
            </a:r>
            <a:r>
              <a:rPr lang="sr-Cyrl-CS" b="1" i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m</a:t>
            </a:r>
            <a:endParaRPr lang="sr-Latn-RS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sz="2400" b="1" i="1" dirty="0" smtClean="0">
                <a:latin typeface="Arial Black" pitchFamily="34" charset="0"/>
              </a:rPr>
              <a:t>U projektu Svemudrosti zalagao se za sticanje univerzalnog znanja koje će doneti mir čovečanstvu; povratku klasičnom obrazovanju; učenju kltinskog; aktivnom učenju umesto prostog memorisanja; ikoničkoj podršci učenju ...</a:t>
            </a:r>
          </a:p>
          <a:p>
            <a:endParaRPr lang="sr-Latn-RS" b="1" i="1" dirty="0" smtClean="0">
              <a:solidFill>
                <a:srgbClr val="FF0000"/>
              </a:solidFill>
            </a:endParaRPr>
          </a:p>
          <a:p>
            <a:endParaRPr lang="sr-Latn-RS" b="1" i="1" dirty="0" smtClean="0">
              <a:solidFill>
                <a:srgbClr val="FF0000"/>
              </a:solidFill>
            </a:endParaRP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dirty="0" smtClean="0">
                <a:latin typeface="Arial Black" pitchFamily="34" charset="0"/>
              </a:rPr>
              <a:t>HUMANIZAM I RENESANSA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8527" y="1481138"/>
            <a:ext cx="377594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000" i="1" dirty="0" smtClean="0">
                <a:latin typeface="Arial Black" pitchFamily="34" charset="0"/>
              </a:rPr>
              <a:t>“</a:t>
            </a:r>
            <a:r>
              <a:rPr lang="en-US" sz="2000" i="1" dirty="0" err="1" smtClean="0">
                <a:latin typeface="Arial Black" pitchFamily="34" charset="0"/>
              </a:rPr>
              <a:t>Ja</a:t>
            </a:r>
            <a:r>
              <a:rPr lang="sr-Latn-RS" sz="2000" i="1" dirty="0" smtClean="0">
                <a:latin typeface="Arial Black" pitchFamily="34" charset="0"/>
              </a:rPr>
              <a:t> mislim da se detinji um lako može okrenuti na ovaj ili onaj način, baš kao tok vode</a:t>
            </a:r>
            <a:r>
              <a:rPr lang="sr-Latn-RS" i="1" dirty="0" smtClean="0">
                <a:latin typeface="Arial Black" pitchFamily="34" charset="0"/>
              </a:rPr>
              <a:t>.”</a:t>
            </a:r>
          </a:p>
          <a:p>
            <a:r>
              <a:rPr lang="sr-Latn-RS" dirty="0" smtClean="0">
                <a:latin typeface="Arial Black" pitchFamily="34" charset="0"/>
              </a:rPr>
              <a:t>Sticanje iskustva (empirie) tj. učenje kao osnovni izvor promene</a:t>
            </a:r>
          </a:p>
          <a:p>
            <a:r>
              <a:rPr lang="sr-Latn-RS" dirty="0" smtClean="0">
                <a:latin typeface="Arial Black" pitchFamily="34" charset="0"/>
              </a:rPr>
              <a:t>Dete kao </a:t>
            </a:r>
            <a:r>
              <a:rPr lang="sr-Latn-RS" i="1" dirty="0" smtClean="0">
                <a:latin typeface="Arial Black" pitchFamily="34" charset="0"/>
              </a:rPr>
              <a:t>tab</a:t>
            </a:r>
            <a:r>
              <a:rPr lang="en-US" i="1" dirty="0" smtClean="0">
                <a:latin typeface="Arial Black" pitchFamily="34" charset="0"/>
              </a:rPr>
              <a:t>u</a:t>
            </a:r>
            <a:r>
              <a:rPr lang="sr-Latn-RS" i="1" dirty="0" smtClean="0">
                <a:latin typeface="Arial Black" pitchFamily="34" charset="0"/>
              </a:rPr>
              <a:t>la rasa</a:t>
            </a:r>
          </a:p>
          <a:p>
            <a:r>
              <a:rPr lang="sr-Latn-RS" dirty="0" smtClean="0">
                <a:latin typeface="Arial Black" pitchFamily="34" charset="0"/>
              </a:rPr>
              <a:t>Teorija saznanja i teorija vaspitanja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ENGLESKI EMPIRIZAM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9612" y="1558131"/>
            <a:ext cx="35337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i="1" dirty="0" smtClean="0">
                <a:latin typeface="Arial Black" pitchFamily="34" charset="0"/>
              </a:rPr>
              <a:t>“</a:t>
            </a:r>
            <a:r>
              <a:rPr lang="en-US" sz="2000" i="1" dirty="0" err="1" smtClean="0">
                <a:latin typeface="Arial Black" pitchFamily="34" charset="0"/>
              </a:rPr>
              <a:t>Dopustimo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detetu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punu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dlobodu</a:t>
            </a:r>
            <a:r>
              <a:rPr lang="en-US" sz="2000" i="1" dirty="0" smtClean="0">
                <a:latin typeface="Arial Black" pitchFamily="34" charset="0"/>
              </a:rPr>
              <a:t> u </a:t>
            </a:r>
            <a:r>
              <a:rPr lang="en-US" sz="2000" i="1" dirty="0" err="1" smtClean="0">
                <a:latin typeface="Arial Black" pitchFamily="34" charset="0"/>
              </a:rPr>
              <a:t>kori</a:t>
            </a:r>
            <a:r>
              <a:rPr lang="sr-Latn-RS" sz="2000" i="1" dirty="0" smtClean="0">
                <a:latin typeface="Arial Black" pitchFamily="34" charset="0"/>
              </a:rPr>
              <a:t>šćenju svojih prirodnih sposobnosti”.</a:t>
            </a:r>
          </a:p>
          <a:p>
            <a:endParaRPr lang="sr-Latn-RS" sz="2000" i="1" dirty="0" smtClean="0">
              <a:latin typeface="Arial Black" pitchFamily="34" charset="0"/>
            </a:endParaRPr>
          </a:p>
          <a:p>
            <a:r>
              <a:rPr lang="sr-Latn-RS" sz="2000" i="1" dirty="0" smtClean="0">
                <a:latin typeface="Arial Black" pitchFamily="34" charset="0"/>
              </a:rPr>
              <a:t>Ideja o prirodnom razvoju</a:t>
            </a:r>
          </a:p>
          <a:p>
            <a:r>
              <a:rPr lang="sr-Latn-RS" sz="2000" i="1" dirty="0" smtClean="0">
                <a:latin typeface="Arial Black" pitchFamily="34" charset="0"/>
              </a:rPr>
              <a:t>Etičko-aksiološke implikacije</a:t>
            </a:r>
          </a:p>
          <a:p>
            <a:r>
              <a:rPr lang="sr-Latn-RS" sz="2000" i="1" dirty="0" smtClean="0">
                <a:latin typeface="Arial Black" pitchFamily="34" charset="0"/>
              </a:rPr>
              <a:t>Kritika dehumanizovanog industrijskog društva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FRANCUSKO PROSVETITELJSTVO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07192" y="1481138"/>
            <a:ext cx="33386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Latn-RS" sz="2000" i="1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Promena</a:t>
            </a:r>
          </a:p>
          <a:p>
            <a:r>
              <a:rPr lang="sr-Latn-RS" sz="2000" dirty="0" smtClean="0">
                <a:latin typeface="Arial Black" pitchFamily="34" charset="0"/>
              </a:rPr>
              <a:t>kolektivne predstave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sr-Latn-RS" sz="2000" dirty="0" smtClean="0">
                <a:latin typeface="Arial Black" pitchFamily="34" charset="0"/>
              </a:rPr>
              <a:t>o detetu kao homunculusu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Istorijski nevidljiva pozicija deteta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en-US" sz="2000" dirty="0" err="1" smtClean="0">
                <a:latin typeface="Arial Black" pitchFamily="34" charset="0"/>
              </a:rPr>
              <a:t>Društveno</a:t>
            </a:r>
            <a:r>
              <a:rPr lang="sr-Latn-RS" sz="2000" dirty="0" smtClean="0">
                <a:latin typeface="Arial Black" pitchFamily="34" charset="0"/>
              </a:rPr>
              <a:t>-istorijski kontekst otkrića deteta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NAUČNI PERIOD: OTKRIĆE DETINJSTVA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 smtClean="0">
                <a:latin typeface="Arial Black" pitchFamily="34" charset="0"/>
              </a:rPr>
              <a:t>“U srednjevekovnom društvu doživljaj detinjstva nije postojao; to ne znači da su decu zapostavljali, odbacivali i zlostavljali. Doživljaj detinjstva nije isto što i naklonost prema deci. On odgovara svesti o posebnosti deteta, svesti o onome po čemu se dete razlikuje od odraslog. Takva svest nije postojala”. (Arijes, 1989)</a:t>
            </a:r>
          </a:p>
          <a:p>
            <a:endParaRPr lang="sr-Latn-RS" i="1" dirty="0" smtClean="0"/>
          </a:p>
          <a:p>
            <a:r>
              <a:rPr lang="ru-RU" i="1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V</a:t>
            </a:r>
            <a:r>
              <a:rPr lang="sr-Latn-RS" sz="4000" dirty="0" smtClean="0">
                <a:latin typeface="Arial Black" pitchFamily="34" charset="0"/>
              </a:rPr>
              <a:t>EKOVI DETINJSTVA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0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1. 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Rane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 biografske studije </a:t>
            </a:r>
            <a:r>
              <a:rPr lang="sr-Latn-RS" sz="2000" dirty="0" smtClean="0">
                <a:latin typeface="Arial Black" pitchFamily="34" charset="0"/>
              </a:rPr>
              <a:t>(prva empirijska proučavanja deteta)</a:t>
            </a:r>
          </a:p>
          <a:p>
            <a:r>
              <a:rPr lang="sr-Latn-RS" sz="2000" dirty="0" smtClean="0">
                <a:latin typeface="Arial Black" pitchFamily="34" charset="0"/>
              </a:rPr>
              <a:t>2. 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Pokret za proučavanje deteta </a:t>
            </a:r>
            <a:r>
              <a:rPr lang="sr-Latn-RS" sz="2000" dirty="0" smtClean="0">
                <a:latin typeface="Arial Black" pitchFamily="34" charset="0"/>
              </a:rPr>
              <a:t>(definisanje predmeta dečje psihologije)</a:t>
            </a:r>
          </a:p>
          <a:p>
            <a:r>
              <a:rPr lang="sr-Latn-RS" sz="2000" dirty="0" smtClean="0">
                <a:latin typeface="Arial Black" pitchFamily="34" charset="0"/>
              </a:rPr>
              <a:t>3. 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Uticaj opšte psihologije </a:t>
            </a:r>
            <a:r>
              <a:rPr lang="sr-Latn-RS" sz="2000" dirty="0" smtClean="0">
                <a:latin typeface="Arial Black" pitchFamily="34" charset="0"/>
              </a:rPr>
              <a:t>kao naučne matice (diferencijacija dečje psihologije kao posebne grane opšte psihologije)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KONSTITUISANJE DEČJE PSIHOLOGIJE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3850" y="1481138"/>
            <a:ext cx="3305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Psihi</a:t>
            </a:r>
            <a:r>
              <a:rPr lang="sr-Latn-RS" sz="2000" dirty="0" smtClean="0">
                <a:latin typeface="Arial Black" pitchFamily="34" charset="0"/>
              </a:rPr>
              <a:t>č</a:t>
            </a:r>
            <a:r>
              <a:rPr lang="en-US" sz="2000" dirty="0" smtClean="0">
                <a:latin typeface="Arial Black" pitchFamily="34" charset="0"/>
              </a:rPr>
              <a:t>ka </a:t>
            </a:r>
            <a:r>
              <a:rPr lang="en-US" sz="2000" dirty="0" err="1" smtClean="0">
                <a:latin typeface="Arial Black" pitchFamily="34" charset="0"/>
              </a:rPr>
              <a:t>biografij</a:t>
            </a:r>
            <a:r>
              <a:rPr lang="sr-Latn-RS" sz="2000" dirty="0" smtClean="0">
                <a:latin typeface="Arial Black" pitchFamily="34" charset="0"/>
              </a:rPr>
              <a:t>ija, sistematsko dnevničko beleženja promena u ponašanju dece</a:t>
            </a:r>
          </a:p>
          <a:p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Tideman, </a:t>
            </a:r>
            <a:r>
              <a:rPr lang="sr-Latn-RS" sz="2000" i="1" dirty="0" smtClean="0">
                <a:latin typeface="Arial Black" pitchFamily="34" charset="0"/>
              </a:rPr>
              <a:t>Posmatranje duševnih sposobnosti dece </a:t>
            </a:r>
            <a:r>
              <a:rPr lang="sr-Latn-RS" sz="2000" dirty="0" smtClean="0">
                <a:latin typeface="Arial Black" pitchFamily="34" charset="0"/>
              </a:rPr>
              <a:t>(18 v.)</a:t>
            </a:r>
          </a:p>
          <a:p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Darvin, </a:t>
            </a:r>
            <a:r>
              <a:rPr lang="sr-Latn-RS" sz="2000" dirty="0" smtClean="0">
                <a:latin typeface="Arial Black" pitchFamily="34" charset="0"/>
              </a:rPr>
              <a:t>Biografska skica jedne bebe (teorija evolucije; dete kao karika između evolucionog i ontogenetskog razvoja)</a:t>
            </a:r>
          </a:p>
          <a:p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Prajer, </a:t>
            </a:r>
            <a:r>
              <a:rPr lang="sr-Latn-RS" sz="2000" i="1" dirty="0" smtClean="0">
                <a:latin typeface="Arial Black" pitchFamily="34" charset="0"/>
              </a:rPr>
              <a:t>Duša deteta </a:t>
            </a:r>
            <a:r>
              <a:rPr lang="sr-Latn-RS" sz="2000" dirty="0" smtClean="0">
                <a:latin typeface="Arial Black" pitchFamily="34" charset="0"/>
              </a:rPr>
              <a:t>(kraj 19. v.)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 Black" pitchFamily="34" charset="0"/>
              </a:rPr>
              <a:t>RANE BIOGRAFSKE STUDIJE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Osnovna</a:t>
            </a:r>
          </a:p>
          <a:p>
            <a:r>
              <a:rPr lang="sr-Latn-RS" dirty="0" smtClean="0"/>
              <a:t>Matejić  Đuričić, Z. (2010).</a:t>
            </a:r>
            <a:r>
              <a:rPr lang="sr-Latn-RS" i="1" dirty="0" smtClean="0"/>
              <a:t>Uvod u razvojnu psihologiju. </a:t>
            </a:r>
            <a:r>
              <a:rPr lang="sr-Latn-RS" dirty="0" smtClean="0"/>
              <a:t>Beograd: Fasper.</a:t>
            </a:r>
          </a:p>
          <a:p>
            <a:endParaRPr lang="sr-Latn-RS" dirty="0" smtClean="0"/>
          </a:p>
          <a:p>
            <a:r>
              <a:rPr lang="sr-Latn-RS" smtClean="0"/>
              <a:t>Dopunska</a:t>
            </a:r>
            <a:endParaRPr lang="sr-Latn-RS" dirty="0" smtClean="0"/>
          </a:p>
          <a:p>
            <a:r>
              <a:rPr lang="sr-Latn-RS" dirty="0" smtClean="0"/>
              <a:t>Arijes, F. (1989). </a:t>
            </a:r>
            <a:r>
              <a:rPr lang="sr-Latn-RS" i="1" dirty="0" smtClean="0"/>
              <a:t>Vekovi detinjstva. </a:t>
            </a:r>
            <a:r>
              <a:rPr lang="sr-Latn-RS" dirty="0" smtClean="0"/>
              <a:t>Beograd: ZUNS.</a:t>
            </a:r>
          </a:p>
          <a:p>
            <a:endParaRPr lang="sr-Latn-RS" dirty="0" smtClean="0"/>
          </a:p>
          <a:p>
            <a:r>
              <a:rPr lang="sr-Latn-RS" dirty="0" smtClean="0"/>
              <a:t>Šmit, V. H. O. (1991). </a:t>
            </a:r>
            <a:r>
              <a:rPr lang="sr-Latn-RS" i="1" dirty="0" smtClean="0"/>
              <a:t>Razvoj deteta: Biološki, vaspitni i kulturološki okvir proučavanja. </a:t>
            </a:r>
            <a:r>
              <a:rPr lang="sr-Latn-RS" dirty="0" smtClean="0"/>
              <a:t>Beograd: ZUNS.</a:t>
            </a: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Literatura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3850" y="1481138"/>
            <a:ext cx="3305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sz="2000" dirty="0" smtClean="0">
                <a:latin typeface="Arial Black" pitchFamily="34" charset="0"/>
              </a:rPr>
              <a:t>Ispitivanje dečjeg “mentalizma”: dečje laži, mašta, strahovi, odnos prema religiji...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 Rekaputulaciona teorija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Metoda upitnika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Koncept razvoja kao celoživotnog toka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POKRET ZA PROUČAVANJE DETETA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90894" y="1481138"/>
            <a:ext cx="33712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Dva</a:t>
            </a:r>
            <a:r>
              <a:rPr lang="sr-Latn-RS" sz="2000" dirty="0" smtClean="0">
                <a:latin typeface="Arial Black" pitchFamily="34" charset="0"/>
              </a:rPr>
              <a:t> perioda: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A) Ispitivanje sveukupnog psihičkog života deteta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B) Ispitivanje razvoja deteta (promena koje se dešavaju s uzrastom)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R= f (U)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 Black" pitchFamily="34" charset="0"/>
              </a:rPr>
              <a:t>U</a:t>
            </a:r>
            <a:r>
              <a:rPr lang="sr-Latn-RS" sz="4000" dirty="0" smtClean="0">
                <a:latin typeface="Arial Black" pitchFamily="34" charset="0"/>
              </a:rPr>
              <a:t>TICAJ OPŠTE PSIHOLOGIJE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Arial Black" pitchFamily="34" charset="0"/>
              </a:rPr>
              <a:t>Dečja</a:t>
            </a:r>
            <a:r>
              <a:rPr lang="sr-Latn-RS" dirty="0" smtClean="0">
                <a:latin typeface="Arial Black" pitchFamily="34" charset="0"/>
              </a:rPr>
              <a:t> psihologija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Psihologija detinjstva i mladosti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Uzrasna psihologija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Psihologija celoživotnog toka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Biodromalna psihologija</a:t>
            </a:r>
          </a:p>
          <a:p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Razvojna psihologija</a:t>
            </a:r>
          </a:p>
          <a:p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PEDMET I CILJEVI</a:t>
            </a:r>
          </a:p>
          <a:p>
            <a:r>
              <a:rPr lang="sr-Latn-RS" i="1" dirty="0" smtClean="0">
                <a:latin typeface="Arial Black" pitchFamily="34" charset="0"/>
              </a:rPr>
              <a:t>Ispitivanje porekla i razvoja psihičkog života čoveka </a:t>
            </a:r>
          </a:p>
          <a:p>
            <a:r>
              <a:rPr lang="sr-Latn-RS" dirty="0" smtClean="0">
                <a:latin typeface="Arial Black" pitchFamily="34" charset="0"/>
              </a:rPr>
              <a:t>A)Razvoj nižih i viših mentalnih funkcija</a:t>
            </a:r>
          </a:p>
          <a:p>
            <a:r>
              <a:rPr lang="sr-Latn-RS" sz="2100" dirty="0" smtClean="0">
                <a:latin typeface="Arial Black" pitchFamily="34" charset="0"/>
              </a:rPr>
              <a:t>- telesni</a:t>
            </a:r>
          </a:p>
          <a:p>
            <a:r>
              <a:rPr lang="sr-Latn-RS" sz="2100" dirty="0" smtClean="0">
                <a:latin typeface="Arial Black" pitchFamily="34" charset="0"/>
              </a:rPr>
              <a:t>- motorni</a:t>
            </a:r>
          </a:p>
          <a:p>
            <a:r>
              <a:rPr lang="sr-Latn-RS" sz="2100" dirty="0" smtClean="0">
                <a:latin typeface="Arial Black" pitchFamily="34" charset="0"/>
              </a:rPr>
              <a:t>- senzorni</a:t>
            </a:r>
          </a:p>
          <a:p>
            <a:r>
              <a:rPr lang="sr-Latn-RS" sz="2100" dirty="0" smtClean="0">
                <a:latin typeface="Arial Black" pitchFamily="34" charset="0"/>
              </a:rPr>
              <a:t>-emocionalni,</a:t>
            </a:r>
          </a:p>
          <a:p>
            <a:r>
              <a:rPr lang="sr-Latn-RS" sz="2100" dirty="0" smtClean="0">
                <a:latin typeface="Arial Black" pitchFamily="34" charset="0"/>
              </a:rPr>
              <a:t>-socijalni, i</a:t>
            </a:r>
          </a:p>
          <a:p>
            <a:r>
              <a:rPr lang="sr-Latn-RS" sz="2100" dirty="0" smtClean="0">
                <a:latin typeface="Arial Black" pitchFamily="34" charset="0"/>
              </a:rPr>
              <a:t>-intelektualni razvoj</a:t>
            </a:r>
          </a:p>
          <a:p>
            <a:endParaRPr lang="sr-Latn-RS" sz="1600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B) Razvojni stupnjevi </a:t>
            </a:r>
          </a:p>
          <a:p>
            <a:pPr>
              <a:buNone/>
            </a:pPr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C) Detrminante, mehanizm</a:t>
            </a:r>
            <a:r>
              <a:rPr lang="en-US" dirty="0" err="1" smtClean="0">
                <a:latin typeface="Arial Black" pitchFamily="34" charset="0"/>
              </a:rPr>
              <a:t>i</a:t>
            </a:r>
            <a:r>
              <a:rPr lang="sr-Latn-RS" dirty="0" smtClean="0">
                <a:latin typeface="Arial Black" pitchFamily="34" charset="0"/>
              </a:rPr>
              <a:t> i zakonitosti razvoja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RAZVOJNA PSIHOLOGIJA:</a:t>
            </a:r>
            <a:br>
              <a:rPr lang="sr-Latn-RS" sz="4000" dirty="0" smtClean="0">
                <a:latin typeface="Arial Black" pitchFamily="34" charset="0"/>
              </a:rPr>
            </a:br>
            <a:r>
              <a:rPr lang="sr-Latn-RS" sz="4000" dirty="0" smtClean="0">
                <a:latin typeface="Arial Black" pitchFamily="34" charset="0"/>
              </a:rPr>
              <a:t>SAVREMENI PRISTUP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3105835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METODE I TEHNIKE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 ISTRAIVANJA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100" dirty="0" err="1" smtClean="0">
                <a:solidFill>
                  <a:srgbClr val="FF0000"/>
                </a:solidFill>
                <a:latin typeface="Arial Black" pitchFamily="34" charset="0"/>
              </a:rPr>
              <a:t>Metod</a:t>
            </a:r>
            <a:r>
              <a:rPr lang="sr-Latn-RS" sz="3100" dirty="0" smtClean="0">
                <a:solidFill>
                  <a:srgbClr val="FF0000"/>
                </a:solidFill>
                <a:latin typeface="Arial Black" pitchFamily="34" charset="0"/>
              </a:rPr>
              <a:t>ologija </a:t>
            </a:r>
          </a:p>
          <a:p>
            <a:r>
              <a:rPr lang="sr-Latn-RS" sz="31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r>
              <a:rPr lang="sr-Latn-RS" sz="3100" dirty="0" smtClean="0">
                <a:latin typeface="Arial Black" pitchFamily="34" charset="0"/>
              </a:rPr>
              <a:t>Opšti principi organizacije naučnog istraživanja</a:t>
            </a:r>
          </a:p>
          <a:p>
            <a:endParaRPr lang="sr-Latn-RS" sz="31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sz="3100" dirty="0" smtClean="0">
                <a:solidFill>
                  <a:srgbClr val="FF0000"/>
                </a:solidFill>
                <a:latin typeface="Arial Black" pitchFamily="34" charset="0"/>
              </a:rPr>
              <a:t>Metod</a:t>
            </a:r>
          </a:p>
          <a:p>
            <a:r>
              <a:rPr lang="sr-Latn-RS" sz="31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r>
              <a:rPr lang="sr-Latn-RS" sz="3100" dirty="0" smtClean="0">
                <a:latin typeface="Arial Black" pitchFamily="34" charset="0"/>
              </a:rPr>
              <a:t>Način  ili postupak prikupljanja podataka</a:t>
            </a:r>
          </a:p>
          <a:p>
            <a:endParaRPr lang="sr-Latn-RS" sz="3100" dirty="0" smtClean="0">
              <a:latin typeface="Arial Black" pitchFamily="34" charset="0"/>
            </a:endParaRPr>
          </a:p>
          <a:p>
            <a:r>
              <a:rPr lang="sr-Latn-RS" sz="3100" dirty="0" smtClean="0">
                <a:solidFill>
                  <a:srgbClr val="FF0000"/>
                </a:solidFill>
                <a:latin typeface="Arial Black" pitchFamily="34" charset="0"/>
              </a:rPr>
              <a:t>Izvori podataka</a:t>
            </a:r>
          </a:p>
          <a:p>
            <a:r>
              <a:rPr lang="sr-Latn-RS" sz="3100" dirty="0" smtClean="0">
                <a:latin typeface="Arial Black" pitchFamily="34" charset="0"/>
              </a:rPr>
              <a:t>A) Unutrašnji</a:t>
            </a:r>
          </a:p>
          <a:p>
            <a:r>
              <a:rPr lang="sr-Latn-RS" sz="3100" dirty="0" smtClean="0">
                <a:latin typeface="Arial Black" pitchFamily="34" charset="0"/>
              </a:rPr>
              <a:t>B) Spoljašnji</a:t>
            </a:r>
          </a:p>
          <a:p>
            <a:r>
              <a:rPr lang="sr-Latn-RS" sz="3100" dirty="0" smtClean="0">
                <a:latin typeface="Arial Black" pitchFamily="34" charset="0"/>
              </a:rPr>
              <a:t>C) Objektivni</a:t>
            </a:r>
          </a:p>
          <a:p>
            <a:r>
              <a:rPr lang="sr-Latn-RS" sz="3100" dirty="0" smtClean="0">
                <a:latin typeface="Arial Black" pitchFamily="34" charset="0"/>
              </a:rPr>
              <a:t>D) Dopunski </a:t>
            </a:r>
            <a:endParaRPr lang="en-US" sz="3100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LONGITUDINALNI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H</a:t>
            </a:r>
            <a:r>
              <a:rPr lang="sr-Latn-RS" dirty="0" smtClean="0">
                <a:latin typeface="Arial Black" pitchFamily="34" charset="0"/>
              </a:rPr>
              <a:t>ORIZONTALNI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KOMBINOVANI PRISTUP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OPŠTE STRATEGIJE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RS" dirty="0" smtClean="0">
                <a:latin typeface="Arial Black" pitchFamily="34" charset="0"/>
              </a:rPr>
              <a:t>Ispitivanje  razvoja određene psihičke pojave, funkcije ili oblika ponašanja praćenjem iste grupe ispitanika u određenom vremenskom periodu.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Podele</a:t>
            </a:r>
          </a:p>
          <a:p>
            <a:r>
              <a:rPr lang="sr-Latn-RS" dirty="0" smtClean="0">
                <a:latin typeface="Arial Black" pitchFamily="34" charset="0"/>
              </a:rPr>
              <a:t>A) Kratkoročni		A) Kontinuirani</a:t>
            </a:r>
          </a:p>
          <a:p>
            <a:r>
              <a:rPr lang="sr-Latn-RS" dirty="0" smtClean="0">
                <a:latin typeface="Arial Black" pitchFamily="34" charset="0"/>
              </a:rPr>
              <a:t>B) Dugoročni projekti	B) u vremenskim razmacima</a:t>
            </a:r>
          </a:p>
          <a:p>
            <a:pPr algn="ctr"/>
            <a:endParaRPr lang="sr-Latn-RS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A</a:t>
            </a:r>
            <a:r>
              <a:rPr lang="sr-Latn-RS" dirty="0" smtClean="0">
                <a:latin typeface="Arial Black" pitchFamily="34" charset="0"/>
              </a:rPr>
              <a:t>) Biografske studije (jedno dete)</a:t>
            </a:r>
          </a:p>
          <a:p>
            <a:pPr algn="ctr"/>
            <a:r>
              <a:rPr lang="sr-Latn-RS" dirty="0" smtClean="0">
                <a:latin typeface="Arial Black" pitchFamily="34" charset="0"/>
              </a:rPr>
              <a:t>B) masovna ispitivanja</a:t>
            </a:r>
          </a:p>
          <a:p>
            <a:pPr>
              <a:buNone/>
            </a:pPr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Prednosti:</a:t>
            </a:r>
          </a:p>
          <a:p>
            <a:r>
              <a:rPr lang="sr-Latn-RS" dirty="0" smtClean="0">
                <a:latin typeface="Arial Black" pitchFamily="34" charset="0"/>
              </a:rPr>
              <a:t>-Direktno praćenje veze antecedent-konsekvent</a:t>
            </a:r>
          </a:p>
          <a:p>
            <a:r>
              <a:rPr lang="sr-Latn-RS" dirty="0" smtClean="0">
                <a:latin typeface="Arial Black" pitchFamily="34" charset="0"/>
              </a:rPr>
              <a:t>- Opšte i Individualne tendencije razvoja</a:t>
            </a:r>
          </a:p>
          <a:p>
            <a:r>
              <a:rPr lang="sr-Latn-RS" dirty="0" smtClean="0">
                <a:latin typeface="Arial Black" pitchFamily="34" charset="0"/>
              </a:rPr>
              <a:t>-Normiranje razvoja (uzrasne norme)</a:t>
            </a:r>
          </a:p>
          <a:p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Nedostaci</a:t>
            </a:r>
          </a:p>
          <a:p>
            <a:r>
              <a:rPr lang="sr-Latn-RS" dirty="0" smtClean="0">
                <a:latin typeface="Arial Black" pitchFamily="34" charset="0"/>
              </a:rPr>
              <a:t>- Trajanje</a:t>
            </a:r>
          </a:p>
          <a:p>
            <a:r>
              <a:rPr lang="sr-Latn-RS" dirty="0" smtClean="0">
                <a:latin typeface="Arial Black" pitchFamily="34" charset="0"/>
              </a:rPr>
              <a:t>- Osipanje uzorka</a:t>
            </a:r>
          </a:p>
          <a:p>
            <a:r>
              <a:rPr lang="sr-Latn-RS" dirty="0" smtClean="0">
                <a:latin typeface="Arial Black" pitchFamily="34" charset="0"/>
              </a:rPr>
              <a:t>- Efekat vežbe</a:t>
            </a:r>
          </a:p>
          <a:p>
            <a:r>
              <a:rPr lang="sr-Latn-RS" dirty="0" smtClean="0">
                <a:latin typeface="Arial Black" pitchFamily="34" charset="0"/>
              </a:rPr>
              <a:t>- Neosetljivost na kulturološke i generacijske promene</a:t>
            </a:r>
            <a:endParaRPr lang="en-US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LONGITUDINALNI POSTUPAK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P</a:t>
            </a:r>
            <a:r>
              <a:rPr lang="sr-Latn-RS" sz="2000" dirty="0" smtClean="0">
                <a:latin typeface="Arial Black" pitchFamily="34" charset="0"/>
              </a:rPr>
              <a:t>roblem: Uticaj visokih intelektualnih sposobnosti na  procese opšte socijalne adaptacije </a:t>
            </a:r>
          </a:p>
          <a:p>
            <a:pPr>
              <a:buNone/>
            </a:pPr>
            <a:r>
              <a:rPr lang="en-US" sz="2000" dirty="0" smtClean="0">
                <a:latin typeface="Arial Black" pitchFamily="34" charset="0"/>
              </a:rPr>
              <a:t>C</a:t>
            </a:r>
            <a:r>
              <a:rPr lang="sr-Latn-RS" sz="2000" dirty="0" smtClean="0">
                <a:latin typeface="Arial Black" pitchFamily="34" charset="0"/>
              </a:rPr>
              <a:t>ilj: Utvrđivanje povezanosti intelektualnih sposobnosti i opšteg životnog postignuća pojedinca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Opšta pretpostavka: Postoji pozitivna veza između NV i ZV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Uzorak: 1500 (700) dece s IQ &gt; 140, 1% ukupne populacije iz 1920.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Trajanje: 30 godina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Re-teestiranje: 1, 5, 8 godinana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Rezultati: Potvrđivanje pozitivne veze; mali broj neuspešnih pojedinaca (drop out, socijalno neprilagođeno ponašanje itd. svedoči da inteligencija jeste bitan, ali ne i jedini uslov  za visoka obrazovna, lična i opšta postignuča u životu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TERMANOVA STUDIJA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Ispitivanje dece   s različitih, sukcesivnih uzrasta, sa ciljem da se rekonstruiše opšta slika razvoja neke pojave.</a:t>
            </a: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Prednosti</a:t>
            </a:r>
            <a:r>
              <a:rPr lang="sr-Latn-RS" dirty="0" smtClean="0">
                <a:latin typeface="Arial Black" pitchFamily="34" charset="0"/>
              </a:rPr>
              <a:t>			</a:t>
            </a:r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Planiranje uzorka ispitanika</a:t>
            </a:r>
          </a:p>
          <a:p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Nedostaci</a:t>
            </a:r>
          </a:p>
          <a:p>
            <a:r>
              <a:rPr lang="sr-Latn-RS" dirty="0" smtClean="0">
                <a:latin typeface="Arial Black" pitchFamily="34" charset="0"/>
              </a:rPr>
              <a:t>Greška izgubljenog podatka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800" dirty="0" smtClean="0">
                <a:latin typeface="Arial Black" pitchFamily="34" charset="0"/>
              </a:rPr>
              <a:t>HORIZONTALNI POSTUPAK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PODELA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sr-Latn-CS" dirty="0" smtClean="0">
                <a:latin typeface="Arial Black" pitchFamily="34" charset="0"/>
              </a:rPr>
              <a:t>Na osnovu vrste pojave koja se istražuje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endParaRPr lang="sr-Cyrl-CS" dirty="0" smtClean="0">
              <a:latin typeface="Arial Black" pitchFamily="34" charset="0"/>
            </a:endParaRPr>
          </a:p>
          <a:p>
            <a:pPr marL="514350" indent="-514350">
              <a:defRPr/>
            </a:pP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Samoposmatranje</a:t>
            </a:r>
            <a:r>
              <a:rPr lang="sr-Latn-CS" dirty="0" smtClean="0">
                <a:latin typeface="Arial Black" pitchFamily="34" charset="0"/>
              </a:rPr>
              <a:t>  (introspekcija)</a:t>
            </a:r>
            <a:r>
              <a:rPr lang="en-US" dirty="0" smtClean="0">
                <a:latin typeface="Arial Black" pitchFamily="34" charset="0"/>
              </a:rPr>
              <a:t>:</a:t>
            </a:r>
            <a:r>
              <a:rPr lang="sr-Latn-CS" dirty="0" smtClean="0">
                <a:latin typeface="Arial Black" pitchFamily="34" charset="0"/>
              </a:rPr>
              <a:t> koristi se za posmatranje unutrašnjih pojava(doživljaja)</a:t>
            </a:r>
          </a:p>
          <a:p>
            <a:pPr marL="514350" indent="-514350">
              <a:defRPr/>
            </a:pPr>
            <a:r>
              <a:rPr lang="sr-Latn-CS" dirty="0" smtClean="0">
                <a:solidFill>
                  <a:srgbClr val="FF0000"/>
                </a:solidFill>
                <a:latin typeface="Arial Black" pitchFamily="34" charset="0"/>
              </a:rPr>
              <a:t>Posmatranje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sr-Latn-CS" dirty="0" smtClean="0">
                <a:latin typeface="Arial Black" pitchFamily="34" charset="0"/>
              </a:rPr>
              <a:t>koristi se za istraživanje spoljašnjih pojava (ponašanja)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>
              <a:latin typeface="Arial Black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>
                <a:latin typeface="Arial Black" pitchFamily="34" charset="0"/>
              </a:rPr>
              <a:t>2. Na osnovu </a:t>
            </a:r>
            <a:r>
              <a:rPr lang="en-US" dirty="0" smtClean="0">
                <a:latin typeface="Arial Black" pitchFamily="34" charset="0"/>
              </a:rPr>
              <a:t>toga </a:t>
            </a:r>
            <a:r>
              <a:rPr lang="en-US" dirty="0" err="1" smtClean="0">
                <a:latin typeface="Arial Black" pitchFamily="34" charset="0"/>
              </a:rPr>
              <a:t>da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li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istra</a:t>
            </a:r>
            <a:r>
              <a:rPr lang="sr-Latn-CS" dirty="0" smtClean="0">
                <a:latin typeface="Arial Black" pitchFamily="34" charset="0"/>
              </a:rPr>
              <a:t>živač izaziva variranje nezavisne varijable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Eksperiment</a:t>
            </a:r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alno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 smtClean="0">
                <a:latin typeface="Arial Black" pitchFamily="34" charset="0"/>
              </a:rPr>
              <a:t>Sistematsko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sr-Latn-RS" dirty="0" smtClean="0">
                <a:latin typeface="Arial Black" pitchFamily="34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neeksperimentalno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istra</a:t>
            </a:r>
            <a:r>
              <a:rPr lang="sr-Latn-CS" dirty="0" smtClean="0">
                <a:latin typeface="Arial Black" pitchFamily="34" charset="0"/>
              </a:rPr>
              <a:t>živanje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POSEBNE METODE</a:t>
            </a:r>
            <a:endParaRPr lang="en-US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47800"/>
            <a:ext cx="9144000" cy="20574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3. KONCEPTUALNI OKVIR RAZVOJA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 Black" pitchFamily="34" charset="0"/>
              </a:rPr>
              <a:t>1. RA</a:t>
            </a:r>
            <a:r>
              <a:rPr lang="sr-Latn-RS" sz="2000" dirty="0" smtClean="0">
                <a:latin typeface="Arial Black" pitchFamily="34" charset="0"/>
              </a:rPr>
              <a:t>ZVOJNA PSIHOLOGIJA: ISTORIJSKI I SAVREMENI PRISTUP</a:t>
            </a:r>
          </a:p>
          <a:p>
            <a:r>
              <a:rPr lang="sr-Latn-RS" sz="2000" dirty="0" smtClean="0">
                <a:latin typeface="Arial Black" pitchFamily="34" charset="0"/>
              </a:rPr>
              <a:t>PREDMET, CILJEVI I ZADACI RAZVOJNE PSIHOLOGIJE</a:t>
            </a:r>
          </a:p>
          <a:p>
            <a:r>
              <a:rPr lang="sr-Latn-RS" sz="2000" dirty="0" smtClean="0">
                <a:latin typeface="Arial Black" pitchFamily="34" charset="0"/>
              </a:rPr>
              <a:t>2. OPŠTE STRATEGIJE ISTRAŽIVANJA RAZVOJA.</a:t>
            </a:r>
          </a:p>
          <a:p>
            <a:r>
              <a:rPr lang="sr-Latn-RS" sz="2000" dirty="0" smtClean="0">
                <a:latin typeface="Arial Black" pitchFamily="34" charset="0"/>
              </a:rPr>
              <a:t>METODE I TEHNIKE ISTRAŽIVANJA</a:t>
            </a:r>
          </a:p>
          <a:p>
            <a:r>
              <a:rPr lang="sr-Latn-RS" sz="2000" dirty="0" smtClean="0">
                <a:latin typeface="Arial Black" pitchFamily="34" charset="0"/>
              </a:rPr>
              <a:t>3. KONCEPTUALNI OKVIR RAZVOJA</a:t>
            </a:r>
          </a:p>
          <a:p>
            <a:r>
              <a:rPr lang="sr-Latn-RS" sz="2000" dirty="0" smtClean="0">
                <a:latin typeface="Arial Black" pitchFamily="34" charset="0"/>
              </a:rPr>
              <a:t>MODELI OBJAŠNJENJA</a:t>
            </a:r>
          </a:p>
          <a:p>
            <a:r>
              <a:rPr lang="sr-Latn-RS" sz="2000" dirty="0" smtClean="0">
                <a:latin typeface="Arial Black" pitchFamily="34" charset="0"/>
              </a:rPr>
              <a:t>4. DETERMINANTE I I MEHANIZMI PSIHIČKOG RAZVOJA</a:t>
            </a:r>
          </a:p>
          <a:p>
            <a:r>
              <a:rPr lang="sr-Latn-RS" sz="2000" dirty="0" smtClean="0">
                <a:latin typeface="Arial Black" pitchFamily="34" charset="0"/>
              </a:rPr>
              <a:t>5. RAZVOJ I VASPITANJE</a:t>
            </a:r>
            <a:endParaRPr lang="en-US" sz="2000" dirty="0" smtClean="0">
              <a:latin typeface="Arial Black" pitchFamily="34" charset="0"/>
            </a:endParaRPr>
          </a:p>
          <a:p>
            <a:endParaRPr lang="en-US" sz="2000" dirty="0" smtClean="0">
              <a:latin typeface="Arial Black" pitchFamily="34" charset="0"/>
            </a:endParaRPr>
          </a:p>
          <a:p>
            <a:endParaRPr lang="en-US" sz="2000" dirty="0" smtClean="0">
              <a:latin typeface="Arial Black" pitchFamily="34" charset="0"/>
            </a:endParaRPr>
          </a:p>
          <a:p>
            <a:endParaRPr lang="en-US" sz="20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SADRŽAJ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ŠTA JE RAZVOJ?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800" dirty="0" smtClean="0">
                <a:latin typeface="Arial Black" pitchFamily="34" charset="0"/>
              </a:rPr>
              <a:t>R = F (t)</a:t>
            </a:r>
            <a:endParaRPr lang="en-US" sz="28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 dirty="0" smtClean="0">
                <a:latin typeface="Arial Black" pitchFamily="34" charset="0"/>
              </a:rPr>
              <a:t>R</a:t>
            </a:r>
            <a:r>
              <a:rPr lang="sr-Latn-RS" sz="2000" dirty="0" smtClean="0">
                <a:latin typeface="Arial Black" pitchFamily="34" charset="0"/>
              </a:rPr>
              <a:t>azvojne promene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4" y="2521845"/>
            <a:ext cx="4040180" cy="17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Arial Black" pitchFamily="34" charset="0"/>
              </a:rPr>
              <a:t>1. Kvalitativne</a:t>
            </a:r>
          </a:p>
          <a:p>
            <a:r>
              <a:rPr lang="sr-Latn-RS" sz="2000" dirty="0" smtClean="0">
                <a:latin typeface="Arial Black" pitchFamily="34" charset="0"/>
              </a:rPr>
              <a:t>(novine u ponašanju)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2. Progresivne (napredovanje)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3. Kumulativne</a:t>
            </a:r>
          </a:p>
          <a:p>
            <a:r>
              <a:rPr lang="sr-Latn-RS" sz="2000" dirty="0" smtClean="0">
                <a:latin typeface="Arial Black" pitchFamily="34" charset="0"/>
              </a:rPr>
              <a:t>(gomilanje promena pre kvalitativnog skoka)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4. Ireverzibilne (nepovratne)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CS" sz="2900" dirty="0" smtClean="0">
                <a:latin typeface="Arial Black" pitchFamily="34" charset="0"/>
              </a:rPr>
              <a:t>Psihičke funkcije se ne razvijaju istovremeno jednakim intenzitetom, već se smenjuju periodi intenzivnog razvoja pojedinih funkcija.</a:t>
            </a:r>
          </a:p>
          <a:p>
            <a:pPr>
              <a:buFontTx/>
              <a:buChar char="-"/>
            </a:pPr>
            <a:r>
              <a:rPr lang="sr-Latn-CS" sz="2900" dirty="0" smtClean="0">
                <a:latin typeface="Arial Black" pitchFamily="34" charset="0"/>
              </a:rPr>
              <a:t>(razvoj govora i motorike)</a:t>
            </a:r>
          </a:p>
          <a:p>
            <a:pPr>
              <a:buFontTx/>
              <a:buChar char="-"/>
            </a:pPr>
            <a:endParaRPr lang="sr-Latn-C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endParaRPr lang="sr-Latn-CS" sz="32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sr-Latn-CS" sz="3200" dirty="0" smtClean="0">
                <a:latin typeface="Arial Black" pitchFamily="34" charset="0"/>
              </a:rPr>
              <a:t>INTERMITENTNOST</a:t>
            </a:r>
          </a:p>
          <a:p>
            <a:endParaRPr lang="sr-Latn-CS" sz="3300" dirty="0" smtClean="0">
              <a:latin typeface="Arial Black" pitchFamily="34" charset="0"/>
            </a:endParaRPr>
          </a:p>
          <a:p>
            <a:r>
              <a:rPr lang="sr-Latn-CS" sz="3300" dirty="0" smtClean="0">
                <a:latin typeface="Arial Black" pitchFamily="34" charset="0"/>
              </a:rPr>
              <a:t>Pojedini oblici ponašanja se ne razvijaju odjednom u punom obliku, već se najpre javljaju, pa gube, sve dok se ne ustale, pri čemu su intervali između javljanja i netajanja sve kraći.</a:t>
            </a:r>
          </a:p>
          <a:p>
            <a:pPr>
              <a:buFontTx/>
              <a:buChar char="-"/>
            </a:pPr>
            <a:r>
              <a:rPr lang="sr-Latn-CS" sz="2900" dirty="0" smtClean="0">
                <a:latin typeface="Arial Black" pitchFamily="34" charset="0"/>
              </a:rPr>
              <a:t>(usvajanje govornih jedinica i struktura;</a:t>
            </a:r>
          </a:p>
          <a:p>
            <a:pPr>
              <a:buFontTx/>
              <a:buChar char="-"/>
            </a:pPr>
            <a:r>
              <a:rPr lang="sr-Latn-CS" sz="2900" dirty="0" smtClean="0">
                <a:latin typeface="Arial Black" pitchFamily="34" charset="0"/>
              </a:rPr>
              <a:t>razumevanje kauzalnih odnosa;</a:t>
            </a:r>
          </a:p>
          <a:p>
            <a:pPr>
              <a:buFontTx/>
              <a:buChar char="-"/>
            </a:pPr>
            <a:r>
              <a:rPr lang="sr-Latn-CS" sz="2900" dirty="0" smtClean="0">
                <a:latin typeface="Arial Black" pitchFamily="34" charset="0"/>
              </a:rPr>
              <a:t>Prohodavanje)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r-Latn-CS" sz="1800" dirty="0" smtClean="0">
                <a:latin typeface="Arial Black" pitchFamily="34" charset="0"/>
              </a:rPr>
              <a:t>Svaki novi stadijum u razvoju nastaje na tem</a:t>
            </a:r>
            <a:r>
              <a:rPr lang="en-US" sz="1800" dirty="0" smtClean="0">
                <a:latin typeface="Arial Black" pitchFamily="34" charset="0"/>
              </a:rPr>
              <a:t>e</a:t>
            </a:r>
            <a:r>
              <a:rPr lang="sr-Latn-CS" sz="1800" dirty="0" smtClean="0">
                <a:latin typeface="Arial Black" pitchFamily="34" charset="0"/>
              </a:rPr>
              <a:t>lju prethodnog koji poništava i integriše pa se ne može ostvariti osvajanje višeg stadijuma pre nego što su formirani niži stadijumi.</a:t>
            </a:r>
          </a:p>
          <a:p>
            <a:pPr>
              <a:buFontTx/>
              <a:buChar char="-"/>
            </a:pPr>
            <a:r>
              <a:rPr lang="sr-Latn-CS" sz="1800" dirty="0" smtClean="0">
                <a:latin typeface="Arial Black" pitchFamily="34" charset="0"/>
              </a:rPr>
              <a:t>(</a:t>
            </a:r>
            <a:r>
              <a:rPr lang="sr-Latn-CS" sz="1600" dirty="0" smtClean="0">
                <a:latin typeface="Arial Black" pitchFamily="34" charset="0"/>
              </a:rPr>
              <a:t>Frojdova teorija razvoja ličnosti</a:t>
            </a:r>
          </a:p>
          <a:p>
            <a:pPr>
              <a:buFontTx/>
              <a:buChar char="-"/>
            </a:pPr>
            <a:r>
              <a:rPr lang="sr-Latn-CS" sz="1600" dirty="0" smtClean="0">
                <a:latin typeface="Arial Black" pitchFamily="34" charset="0"/>
              </a:rPr>
              <a:t>Eriksonova teorija psihosocijalnog razvoja</a:t>
            </a:r>
          </a:p>
          <a:p>
            <a:pPr>
              <a:buFontTx/>
              <a:buChar char="-"/>
            </a:pPr>
            <a:r>
              <a:rPr lang="sr-Latn-CS" sz="1600" dirty="0" smtClean="0">
                <a:latin typeface="Arial Black" pitchFamily="34" charset="0"/>
              </a:rPr>
              <a:t>Pijažeova teorija kognitivnog razvoja</a:t>
            </a:r>
          </a:p>
          <a:p>
            <a:pPr>
              <a:buFontTx/>
              <a:buChar char="-"/>
            </a:pPr>
            <a:r>
              <a:rPr lang="sr-Latn-CS" sz="1600" dirty="0" smtClean="0">
                <a:latin typeface="Arial Black" pitchFamily="34" charset="0"/>
              </a:rPr>
              <a:t>Razvoj sposobnosti grafičkog reprezentovanja) 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ZAKONITOSTI PSIHIČKOG RAZVOJA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r>
              <a:rPr lang="sr-Latn-RS" sz="2000" dirty="0" smtClean="0">
                <a:latin typeface="Arial Black" pitchFamily="34" charset="0"/>
              </a:rPr>
              <a:t>KONSTANTNOST RAZVOJNOG REDA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</p:spPr>
        <p:txBody>
          <a:bodyPr/>
          <a:lstStyle/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ALTERNATIVNOST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sz="2000" dirty="0" smtClean="0">
                <a:latin typeface="Arial Black" pitchFamily="34" charset="0"/>
              </a:rPr>
              <a:t>ORGANIZMIČKI (Biološki)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en-US" sz="2000" dirty="0" err="1" smtClean="0">
                <a:latin typeface="Arial Black" pitchFamily="34" charset="0"/>
              </a:rPr>
              <a:t>Rusoove</a:t>
            </a:r>
            <a:r>
              <a:rPr lang="sr-Latn-RS" sz="2000" dirty="0" smtClean="0">
                <a:latin typeface="Arial Black" pitchFamily="34" charset="0"/>
              </a:rPr>
              <a:t> ideje o prirodnom razvoju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Izvori razvoja su unutrašnji, nasleđeni 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Unapred definisan temeljan plan razvoja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Diskontinuiran, kvalitatitativni proces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Dete kao aktivan subjekt razvoja</a:t>
            </a:r>
          </a:p>
          <a:p>
            <a:endParaRPr lang="sr-Latn-R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r-Latn-RS" sz="69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r-Latn-RS" sz="6900" dirty="0" smtClean="0">
                <a:solidFill>
                  <a:srgbClr val="FF0000"/>
                </a:solidFill>
                <a:latin typeface="Arial Black" pitchFamily="34" charset="0"/>
              </a:rPr>
              <a:t>O &gt; S</a:t>
            </a:r>
            <a:endParaRPr lang="sr-Latn-RS" sz="69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endParaRPr lang="sr-Latn-RS" sz="47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sz="2000" dirty="0" smtClean="0">
                <a:latin typeface="Arial Black" pitchFamily="34" charset="0"/>
              </a:rPr>
              <a:t>MEHANISTIČKI (Empiristički) 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I</a:t>
            </a:r>
            <a:r>
              <a:rPr lang="en-US" sz="2000" dirty="0" err="1" smtClean="0">
                <a:latin typeface="Arial Black" pitchFamily="34" charset="0"/>
              </a:rPr>
              <a:t>zdanak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Lokovog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empirizma</a:t>
            </a:r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endParaRPr lang="en-U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 Black" pitchFamily="34" charset="0"/>
              </a:rPr>
              <a:t>Izvori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razvoja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su</a:t>
            </a:r>
            <a:r>
              <a:rPr lang="en-US" sz="2000" dirty="0" smtClean="0">
                <a:latin typeface="Arial Black" pitchFamily="34" charset="0"/>
              </a:rPr>
              <a:t> u </a:t>
            </a:r>
            <a:r>
              <a:rPr lang="en-US" sz="2000" dirty="0" err="1" smtClean="0">
                <a:latin typeface="Arial Black" pitchFamily="34" charset="0"/>
              </a:rPr>
              <a:t>spolja</a:t>
            </a:r>
            <a:r>
              <a:rPr lang="sr-Latn-CS" sz="2000" dirty="0" smtClean="0">
                <a:latin typeface="Arial Black" pitchFamily="34" charset="0"/>
              </a:rPr>
              <a:t>š</a:t>
            </a:r>
            <a:r>
              <a:rPr lang="en-US" sz="2000" dirty="0" err="1" smtClean="0">
                <a:latin typeface="Arial Black" pitchFamily="34" charset="0"/>
              </a:rPr>
              <a:t>njoj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sredini</a:t>
            </a:r>
            <a:endParaRPr lang="sr-Latn-CS" sz="2000" dirty="0" smtClean="0">
              <a:latin typeface="Arial Black" pitchFamily="34" charset="0"/>
            </a:endParaRPr>
          </a:p>
          <a:p>
            <a:pPr>
              <a:buNone/>
            </a:pPr>
            <a:endParaRPr lang="sr-Latn-C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CS" sz="2000" dirty="0" smtClean="0">
                <a:latin typeface="Arial Black" pitchFamily="34" charset="0"/>
              </a:rPr>
              <a:t>Razvoj se primarno oblikuje pod dejstvom spoljašnje sredine </a:t>
            </a:r>
          </a:p>
          <a:p>
            <a:pPr>
              <a:buNone/>
            </a:pPr>
            <a:endParaRPr lang="sr-Latn-C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CS" sz="2000" dirty="0" smtClean="0">
                <a:latin typeface="Arial Black" pitchFamily="34" charset="0"/>
              </a:rPr>
              <a:t>Kontinuirani kvantitativni proces (razvoj=učenje)</a:t>
            </a:r>
          </a:p>
          <a:p>
            <a:pPr>
              <a:buNone/>
            </a:pPr>
            <a:endParaRPr lang="sr-Latn-C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CS" sz="2000" dirty="0" smtClean="0">
                <a:latin typeface="Arial Black" pitchFamily="34" charset="0"/>
              </a:rPr>
              <a:t>Dete kao pasivan primalac spoljašnjih uticaja</a:t>
            </a:r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RS" sz="2000" dirty="0" smtClean="0"/>
              <a:t>		</a:t>
            </a:r>
            <a:r>
              <a:rPr lang="sr-Latn-RS" sz="6900" dirty="0" smtClean="0"/>
              <a:t>	</a:t>
            </a:r>
            <a:r>
              <a:rPr lang="sr-Latn-RS" sz="69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sr-Latn-RS" sz="6900" dirty="0" smtClean="0">
                <a:solidFill>
                  <a:srgbClr val="FF0000"/>
                </a:solidFill>
                <a:latin typeface="Arial Black" pitchFamily="34" charset="0"/>
              </a:rPr>
              <a:t>O &lt; S</a:t>
            </a:r>
            <a:endParaRPr lang="en-US" sz="6900" dirty="0" smtClean="0"/>
          </a:p>
          <a:p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DVA MODELA RAZVOJA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r-Latn-RS" sz="8000" dirty="0" smtClean="0">
                <a:latin typeface="Arial Black" pitchFamily="34" charset="0"/>
              </a:rPr>
              <a:t>ISTRAŽIVAČKI PROBLEMI</a:t>
            </a:r>
          </a:p>
          <a:p>
            <a:endParaRPr lang="sr-Latn-RS" sz="8000" dirty="0" smtClean="0">
              <a:latin typeface="Arial Black" pitchFamily="34" charset="0"/>
            </a:endParaRPr>
          </a:p>
          <a:p>
            <a:r>
              <a:rPr lang="sr-Latn-RS" sz="8000" dirty="0" smtClean="0">
                <a:latin typeface="Arial Black" pitchFamily="34" charset="0"/>
              </a:rPr>
              <a:t>1. Zoopsihološka istraživanja (proučavanje psihologije životinja sa ciljem da se bolje razume priroda čoveka: Torndajk, Keler, Harlou)</a:t>
            </a:r>
          </a:p>
          <a:p>
            <a:endParaRPr lang="sr-Latn-RS" sz="8000" dirty="0" smtClean="0">
              <a:latin typeface="Arial Black" pitchFamily="34" charset="0"/>
            </a:endParaRPr>
          </a:p>
          <a:p>
            <a:r>
              <a:rPr lang="sr-Latn-RS" sz="8000" dirty="0" smtClean="0">
                <a:latin typeface="Arial Black" pitchFamily="34" charset="0"/>
              </a:rPr>
              <a:t>2. Rani razvoj</a:t>
            </a:r>
          </a:p>
          <a:p>
            <a:pPr lvl="2">
              <a:buNone/>
            </a:pPr>
            <a:r>
              <a:rPr lang="sr-Latn-RS" sz="8000" dirty="0" smtClean="0">
                <a:latin typeface="Arial Black" pitchFamily="34" charset="0"/>
              </a:rPr>
              <a:t>Kriterijumi razlikovanja urođeno vs. </a:t>
            </a:r>
            <a:r>
              <a:rPr lang="en-US" sz="8000" dirty="0" smtClean="0">
                <a:latin typeface="Arial Black" pitchFamily="34" charset="0"/>
              </a:rPr>
              <a:t>S</a:t>
            </a:r>
            <a:r>
              <a:rPr lang="sr-Latn-RS" sz="8000" dirty="0" smtClean="0">
                <a:latin typeface="Arial Black" pitchFamily="34" charset="0"/>
              </a:rPr>
              <a:t>tečeno</a:t>
            </a:r>
          </a:p>
          <a:p>
            <a:pPr lvl="2">
              <a:buNone/>
            </a:pPr>
            <a:r>
              <a:rPr lang="sr-Latn-RS" sz="8000" dirty="0" smtClean="0">
                <a:latin typeface="Arial Black" pitchFamily="34" charset="0"/>
              </a:rPr>
              <a:t>a)Rano javljanje</a:t>
            </a:r>
          </a:p>
          <a:p>
            <a:pPr lvl="1"/>
            <a:r>
              <a:rPr lang="sr-Latn-RS" sz="7400" dirty="0" smtClean="0">
                <a:latin typeface="Arial Black" pitchFamily="34" charset="0"/>
              </a:rPr>
              <a:t>b)Unverzalnost</a:t>
            </a:r>
          </a:p>
          <a:p>
            <a:pPr lvl="1"/>
            <a:r>
              <a:rPr lang="sr-Latn-RS" sz="7400" dirty="0" smtClean="0">
                <a:latin typeface="Arial Black" pitchFamily="34" charset="0"/>
              </a:rPr>
              <a:t>c)Konstantnost razvojnog reda</a:t>
            </a:r>
          </a:p>
          <a:p>
            <a:pPr lvl="2">
              <a:buNone/>
            </a:pPr>
            <a:endParaRPr lang="sr-Latn-RS" sz="8000" dirty="0" smtClean="0">
              <a:latin typeface="Arial Black" pitchFamily="34" charset="0"/>
            </a:endParaRPr>
          </a:p>
          <a:p>
            <a:r>
              <a:rPr lang="sr-Latn-RS" sz="8000" dirty="0" smtClean="0">
                <a:latin typeface="Arial Black" pitchFamily="34" charset="0"/>
              </a:rPr>
              <a:t>3. Proučavanje specifičnih bioloških odlika čoveka kao vrste (biologija razvoja)</a:t>
            </a:r>
          </a:p>
          <a:p>
            <a:pPr>
              <a:buNone/>
            </a:pPr>
            <a:endParaRPr lang="sr-Latn-RS" sz="8000" dirty="0" smtClean="0">
              <a:latin typeface="Arial Black" pitchFamily="34" charset="0"/>
            </a:endParaRPr>
          </a:p>
          <a:p>
            <a:endParaRPr lang="sr-Latn-RS" sz="8000" dirty="0" smtClean="0"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ORGANIZMIČKI MODEL 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solidFill>
                  <a:srgbClr val="FF0000"/>
                </a:solidFill>
                <a:latin typeface="Arial Black" pitchFamily="34" charset="0"/>
              </a:rPr>
              <a:t>ETOLOGIJA</a:t>
            </a:r>
            <a:r>
              <a:rPr lang="sr-Latn-RS" sz="2400" dirty="0" smtClean="0">
                <a:latin typeface="Arial Black" pitchFamily="34" charset="0"/>
              </a:rPr>
              <a:t> (grč. </a:t>
            </a:r>
            <a:r>
              <a:rPr lang="sr-Latn-RS" sz="2400" i="1" dirty="0" smtClean="0">
                <a:latin typeface="Arial Black" pitchFamily="34" charset="0"/>
              </a:rPr>
              <a:t>ethos</a:t>
            </a:r>
            <a:r>
              <a:rPr lang="sr-Latn-RS" sz="2400" dirty="0" smtClean="0">
                <a:latin typeface="Arial Black" pitchFamily="34" charset="0"/>
              </a:rPr>
              <a:t>, običaj, ponašanje) Proučavanje ponašanja životinja i čoveka u prirodnim uslovima; biologija ponašanja i razvoja</a:t>
            </a:r>
          </a:p>
          <a:p>
            <a:r>
              <a:rPr lang="sr-Latn-RS" sz="2400" dirty="0" smtClean="0">
                <a:latin typeface="Arial Black" pitchFamily="34" charset="0"/>
              </a:rPr>
              <a:t>ETOGRAM čoveka (popis distinktivnih osobina ljudske vrste: BIOLOŠKA OPREMA ČOVEKA)</a:t>
            </a:r>
          </a:p>
          <a:p>
            <a:r>
              <a:rPr lang="sr-Latn-RS" sz="2400" dirty="0" smtClean="0">
                <a:latin typeface="Arial Black" pitchFamily="34" charset="0"/>
              </a:rPr>
              <a:t> Fetlizacija </a:t>
            </a:r>
          </a:p>
          <a:p>
            <a:r>
              <a:rPr lang="sr-Latn-RS" sz="2400" dirty="0" smtClean="0">
                <a:latin typeface="Arial Black" pitchFamily="34" charset="0"/>
              </a:rPr>
              <a:t>Produženo detinjstvo</a:t>
            </a:r>
          </a:p>
          <a:p>
            <a:r>
              <a:rPr lang="en-US" sz="2400" dirty="0" smtClean="0">
                <a:latin typeface="Arial Black" pitchFamily="34" charset="0"/>
              </a:rPr>
              <a:t>B</a:t>
            </a:r>
            <a:r>
              <a:rPr lang="sr-Latn-RS" sz="2400" dirty="0" smtClean="0">
                <a:latin typeface="Arial Black" pitchFamily="34" charset="0"/>
              </a:rPr>
              <a:t>abysness</a:t>
            </a:r>
          </a:p>
          <a:p>
            <a:r>
              <a:rPr lang="en-US" sz="2400" dirty="0" smtClean="0">
                <a:latin typeface="Arial Black" pitchFamily="34" charset="0"/>
              </a:rPr>
              <a:t>U</a:t>
            </a:r>
            <a:r>
              <a:rPr lang="sr-Latn-RS" sz="2400" dirty="0" smtClean="0">
                <a:latin typeface="Arial Black" pitchFamily="34" charset="0"/>
              </a:rPr>
              <a:t>spravan hod</a:t>
            </a:r>
          </a:p>
          <a:p>
            <a:r>
              <a:rPr lang="sr-Latn-RS" sz="2400" dirty="0" smtClean="0">
                <a:latin typeface="Arial Black" pitchFamily="34" charset="0"/>
              </a:rPr>
              <a:t>Jezik</a:t>
            </a:r>
          </a:p>
          <a:p>
            <a:pPr>
              <a:buNone/>
            </a:pPr>
            <a:endParaRPr lang="sr-Latn-RS" sz="2400" dirty="0" smtClean="0">
              <a:latin typeface="Arial Black" pitchFamily="34" charset="0"/>
            </a:endParaRPr>
          </a:p>
          <a:p>
            <a:endParaRPr lang="en-US" sz="2400" dirty="0" smtClean="0">
              <a:latin typeface="Arial Black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ETOLOŠKI PRISTUP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Individualni razvoj i promene unutar organizma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800" dirty="0" smtClean="0">
                <a:latin typeface="Arial Black" pitchFamily="34" charset="0"/>
              </a:rPr>
              <a:t>ORGANIZMIČKE TEORIJE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819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 Black" pitchFamily="34" charset="0"/>
              </a:rPr>
              <a:t> Gezelova teorija maturacije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 Black" pitchFamily="34" charset="0"/>
              </a:rPr>
              <a:t> Frojdova teorija psihoseksualnog razvoja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 Black" pitchFamily="34" charset="0"/>
              </a:rPr>
              <a:t> Pijažeova teorija saznajnog razvoja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 Black" pitchFamily="34" charset="0"/>
              </a:rPr>
              <a:t> Eriksonova teorija psihoseksualnog razvoja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rik-Erikson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38362" y="2438401"/>
            <a:ext cx="2509838" cy="22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Nastavnik umetnosti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Trener  Montesori metode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Analizant Ane Frojd</a:t>
            </a: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Primena psihoanalize u  vaspitanju i obrazovanju</a:t>
            </a:r>
          </a:p>
          <a:p>
            <a:pPr>
              <a:buFontTx/>
              <a:buChar char="-"/>
            </a:pPr>
            <a:endParaRPr lang="sr-Latn-R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Integracija neo-psihoanalize, socijalne psihologije, kulturne antropologije, književnosti, umetnosti</a:t>
            </a:r>
          </a:p>
          <a:p>
            <a:pPr>
              <a:buFontTx/>
              <a:buChar char="-"/>
            </a:pPr>
            <a:endParaRPr lang="sr-Latn-R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Ego-psihologija.</a:t>
            </a:r>
            <a:r>
              <a:rPr lang="sr-Latn-CS" sz="2000" dirty="0" smtClean="0">
                <a:latin typeface="Arial Black" pitchFamily="34" charset="0"/>
              </a:rPr>
              <a:t> </a:t>
            </a:r>
            <a:endParaRPr lang="sr-Latn-R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endParaRPr lang="sr-Latn-R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Unapred definisan temeljan plan razvoja</a:t>
            </a:r>
          </a:p>
          <a:p>
            <a:pPr>
              <a:buFontTx/>
              <a:buChar char="-"/>
            </a:pPr>
            <a:endParaRPr lang="sr-Latn-RS" sz="20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sr-Latn-RS" sz="2000" dirty="0" smtClean="0">
                <a:latin typeface="Arial Black" pitchFamily="34" charset="0"/>
              </a:rPr>
              <a:t>Univerzalan proces razvoja</a:t>
            </a:r>
          </a:p>
          <a:p>
            <a:endParaRPr lang="en-US" sz="24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3600" dirty="0" smtClean="0">
                <a:latin typeface="Arial Black" pitchFamily="34" charset="0"/>
              </a:rPr>
              <a:t>TEORIJA PSIHOSOCIJALNOG RAZVOJA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sz="2000" dirty="0" smtClean="0">
                <a:latin typeface="Arial Black" pitchFamily="34" charset="0"/>
              </a:rPr>
              <a:t>CELOŽIVOTNI TOK RAZVOJA POJEDINCA</a:t>
            </a:r>
          </a:p>
          <a:p>
            <a:r>
              <a:rPr lang="sr-Latn-RS" sz="2000" dirty="0" smtClean="0">
                <a:latin typeface="Arial Black" pitchFamily="34" charset="0"/>
              </a:rPr>
              <a:t>Razvojna kriza kao šansa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1. </a:t>
            </a:r>
            <a:r>
              <a:rPr lang="en-US" sz="2000" dirty="0" err="1" smtClean="0">
                <a:latin typeface="Arial Black" pitchFamily="34" charset="0"/>
              </a:rPr>
              <a:t>Bazično</a:t>
            </a:r>
            <a:r>
              <a:rPr lang="sr-Latn-RS" sz="2000" dirty="0" smtClean="0">
                <a:latin typeface="Arial Black" pitchFamily="34" charset="0"/>
              </a:rPr>
              <a:t> poverenje vs. nepovorenje (prva godina)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nada</a:t>
            </a:r>
          </a:p>
          <a:p>
            <a:r>
              <a:rPr lang="sr-Latn-RS" sz="2000" dirty="0" smtClean="0">
                <a:latin typeface="Arial Black" pitchFamily="34" charset="0"/>
              </a:rPr>
              <a:t>2. Autonomija vs. osećanje stida i sumnje (1-3)</a:t>
            </a:r>
          </a:p>
          <a:p>
            <a:r>
              <a:rPr lang="sr-Latn-RS" sz="2000" dirty="0" smtClean="0">
                <a:latin typeface="Arial Black" pitchFamily="34" charset="0"/>
              </a:rPr>
              <a:t>Vrlina:volja</a:t>
            </a:r>
          </a:p>
          <a:p>
            <a:r>
              <a:rPr lang="sr-Latn-RS" sz="2000" dirty="0" smtClean="0">
                <a:latin typeface="Arial Black" pitchFamily="34" charset="0"/>
              </a:rPr>
              <a:t>3. Inicijativa vs. osećanje krivice ( 3-6)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svrha i cilj)</a:t>
            </a:r>
          </a:p>
          <a:p>
            <a:r>
              <a:rPr lang="sr-Latn-RS" sz="2000" dirty="0" smtClean="0">
                <a:latin typeface="Arial Black" pitchFamily="34" charset="0"/>
              </a:rPr>
              <a:t>4. Marljivost vs. osećanje manje vrednosti (6-12)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kompetencija</a:t>
            </a:r>
          </a:p>
          <a:p>
            <a:r>
              <a:rPr lang="sr-Latn-RS" sz="2000" dirty="0" smtClean="0">
                <a:latin typeface="Arial Black" pitchFamily="34" charset="0"/>
              </a:rPr>
              <a:t>5. Identitet vs. difuzija uloga (12-18)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vernost</a:t>
            </a:r>
          </a:p>
          <a:p>
            <a:r>
              <a:rPr lang="sr-Latn-RS" sz="2000" dirty="0" smtClean="0">
                <a:latin typeface="Arial Black" pitchFamily="34" charset="0"/>
              </a:rPr>
              <a:t>6. Intimnost vs. osećanje izolovanosti(18-40)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Ljubav</a:t>
            </a:r>
          </a:p>
          <a:p>
            <a:r>
              <a:rPr lang="sr-Latn-RS" sz="2000" dirty="0" smtClean="0">
                <a:latin typeface="Arial Black" pitchFamily="34" charset="0"/>
              </a:rPr>
              <a:t>7. Plodotvornost vs. zaokupljenost sobom(40-65)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Briga</a:t>
            </a:r>
          </a:p>
          <a:p>
            <a:r>
              <a:rPr lang="sr-Latn-RS" sz="2000" dirty="0" smtClean="0">
                <a:latin typeface="Arial Black" pitchFamily="34" charset="0"/>
              </a:rPr>
              <a:t>8. Integritet vs. osećanje očaja (staro doba)</a:t>
            </a:r>
          </a:p>
          <a:p>
            <a:r>
              <a:rPr lang="sr-Latn-RS" sz="2000" dirty="0" smtClean="0">
                <a:latin typeface="Arial Black" pitchFamily="34" charset="0"/>
              </a:rPr>
              <a:t>Vrlina: mudrost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>TEORIJA PSIHOSOCIJALNOG RAZVOJA </a:t>
            </a:r>
            <a:r>
              <a:rPr lang="sr-Latn-RS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sr-Latn-RS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sr-Latn-RS" sz="3600" dirty="0" smtClean="0">
                <a:latin typeface="Arial Black" pitchFamily="34" charset="0"/>
              </a:rPr>
              <a:t/>
            </a:r>
            <a:br>
              <a:rPr lang="sr-Latn-RS" sz="3600" dirty="0" smtClean="0">
                <a:latin typeface="Arial Black" pitchFamily="34" charset="0"/>
              </a:rPr>
            </a:b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endParaRPr lang="sr-Latn-RS" sz="2000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2200" dirty="0" smtClean="0">
                <a:latin typeface="Arial Black" pitchFamily="34" charset="0"/>
              </a:rPr>
              <a:t>ISTRA</a:t>
            </a:r>
            <a:r>
              <a:rPr lang="sr-Latn-RS" sz="2200" dirty="0" smtClean="0">
                <a:latin typeface="Arial Black" pitchFamily="34" charset="0"/>
              </a:rPr>
              <a:t>ŽIVAČKI PROBLEMI</a:t>
            </a:r>
          </a:p>
          <a:p>
            <a:pPr eaLnBrk="1" hangingPunct="1">
              <a:buFontTx/>
              <a:buNone/>
            </a:pPr>
            <a:endParaRPr lang="sr-Latn-RS" sz="2000" dirty="0" smtClean="0">
              <a:latin typeface="Arial Black" pitchFamily="34" charset="0"/>
            </a:endParaRPr>
          </a:p>
          <a:p>
            <a:pPr marL="609600" indent="-609600">
              <a:buNone/>
            </a:pPr>
            <a:endParaRPr lang="sr-Latn-CS" sz="2000" dirty="0" smtClean="0"/>
          </a:p>
          <a:p>
            <a:pPr marL="609600" indent="-609600">
              <a:buFontTx/>
              <a:buAutoNum type="arabicPeriod"/>
            </a:pPr>
            <a:r>
              <a:rPr lang="sr-Latn-CS" sz="2400" dirty="0" smtClean="0">
                <a:latin typeface="Arial Black" pitchFamily="34" charset="0"/>
              </a:rPr>
              <a:t>1.  Ispitivanje psihologije životinja sa ciljem da se bolje upoznaju procesi učenja kod čoveka</a:t>
            </a:r>
          </a:p>
          <a:p>
            <a:pPr marL="609600" indent="-609600">
              <a:buFontTx/>
              <a:buAutoNum type="arabicPeriod"/>
            </a:pPr>
            <a:endParaRPr lang="sr-Latn-CS" sz="2400" dirty="0" smtClean="0">
              <a:latin typeface="Arial Black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sr-Latn-CS" sz="2400" dirty="0" smtClean="0">
                <a:latin typeface="Arial Black" pitchFamily="34" charset="0"/>
              </a:rPr>
              <a:t>2.  Proučavanje uticaja ranog negativnog iskustva na kasniji razvoj(posledice senzornog, emocionalnog i socijalnog lišavanje na razvoj)</a:t>
            </a:r>
          </a:p>
          <a:p>
            <a:pPr marL="609600" indent="-609600">
              <a:buFontTx/>
              <a:buAutoNum type="arabicPeriod"/>
            </a:pPr>
            <a:endParaRPr lang="sr-Latn-CS" sz="2400" dirty="0" smtClean="0">
              <a:latin typeface="Arial Black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sr-Latn-CS" sz="2400" dirty="0" smtClean="0">
                <a:latin typeface="Arial Black" pitchFamily="34" charset="0"/>
              </a:rPr>
              <a:t>3.  Ex proučavanje uticaja sredinskih faktora razvoja (fizičkih, socijalnih i istorijskih)</a:t>
            </a:r>
          </a:p>
          <a:p>
            <a:pPr marL="609600" indent="-609600">
              <a:buFontTx/>
              <a:buAutoNum type="arabicPeriod"/>
            </a:pPr>
            <a:endParaRPr lang="en-US" sz="2400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r>
              <a:rPr lang="sr-Latn-RS" sz="2000" dirty="0" smtClean="0">
                <a:latin typeface="Arial Black" pitchFamily="34" charset="0"/>
              </a:rPr>
              <a:t>		</a:t>
            </a:r>
            <a:r>
              <a:rPr lang="sr-Latn-RS" sz="2000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endParaRPr lang="en-US" sz="2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EMPIRISTIČKI MODEL</a:t>
            </a:r>
            <a:endParaRPr lang="en-US" sz="4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>
                <a:latin typeface="Arial Black" pitchFamily="34" charset="0"/>
              </a:rPr>
              <a:t>EKOLOGIJA (grč. </a:t>
            </a:r>
            <a:r>
              <a:rPr lang="sr-Latn-CS" i="1" dirty="0" smtClean="0">
                <a:latin typeface="Arial Black" pitchFamily="34" charset="0"/>
              </a:rPr>
              <a:t>oikos</a:t>
            </a:r>
            <a:r>
              <a:rPr lang="sr-Latn-CS" dirty="0" smtClean="0">
                <a:latin typeface="Arial Black" pitchFamily="34" charset="0"/>
              </a:rPr>
              <a:t>-kuća) proučava interakcije ljudi i okruženja</a:t>
            </a:r>
          </a:p>
          <a:p>
            <a:pPr>
              <a:buNone/>
            </a:pPr>
            <a:r>
              <a:rPr lang="sr-Latn-CS" dirty="0" smtClean="0">
                <a:latin typeface="Arial Black" pitchFamily="34" charset="0"/>
              </a:rPr>
              <a:t>Brofenbrener: ekologija ljudskog razvoja</a:t>
            </a:r>
          </a:p>
          <a:p>
            <a:pPr>
              <a:buNone/>
            </a:pPr>
            <a:endParaRPr lang="sr-Latn-CS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CS" dirty="0" smtClean="0">
                <a:latin typeface="Arial Black" pitchFamily="34" charset="0"/>
              </a:rPr>
              <a:t>Različiti tipovi okruženja izazivaju raznolike složajeve uloga, aktivnosti i odnosa kod dece </a:t>
            </a:r>
            <a:endParaRPr lang="sr-Latn-RS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EKOLOŠKI PRISTUP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/>
          <a:lstStyle/>
          <a:p>
            <a:pPr algn="ctr"/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1. ISTORIJSKI OKVIR RAZVOJA</a:t>
            </a:r>
            <a:endParaRPr lang="en-US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EKOLOŠKI KONTEKST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EKOLOGIJA  RAZVOJA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r-Latn-CS" dirty="0" smtClean="0">
                <a:latin typeface="Arial Black" pitchFamily="34" charset="0"/>
              </a:rPr>
              <a:t>Mikrosistem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porodica,lokalne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institucije</a:t>
            </a:r>
            <a:r>
              <a:rPr lang="en-US" dirty="0" smtClean="0">
                <a:latin typeface="Arial Black" pitchFamily="34" charset="0"/>
              </a:rPr>
              <a:t> –</a:t>
            </a:r>
            <a:r>
              <a:rPr lang="sr-Latn-CS" dirty="0" smtClean="0">
                <a:latin typeface="Arial Black" pitchFamily="34" charset="0"/>
              </a:rPr>
              <a:t>škola, religijske institucije, vršnjačke grupe, osobine fizičkog okruženja</a:t>
            </a:r>
          </a:p>
          <a:p>
            <a:pPr>
              <a:buFont typeface="Arial" pitchFamily="34" charset="0"/>
              <a:buChar char="•"/>
              <a:defRPr/>
            </a:pPr>
            <a:endParaRPr lang="sr-Latn-C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dirty="0" smtClean="0">
                <a:latin typeface="Arial Black" pitchFamily="34" charset="0"/>
              </a:rPr>
              <a:t>Mezosistem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interakcija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</a:t>
            </a:r>
            <a:r>
              <a:rPr lang="sr-Latn-CS" dirty="0" smtClean="0">
                <a:latin typeface="Arial Black" pitchFamily="34" charset="0"/>
              </a:rPr>
              <a:t>zmeđu elemenata mikrosistema</a:t>
            </a:r>
          </a:p>
          <a:p>
            <a:pPr>
              <a:buFont typeface="Arial" pitchFamily="34" charset="0"/>
              <a:buChar char="•"/>
              <a:defRPr/>
            </a:pPr>
            <a:endParaRPr lang="sr-Latn-C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dirty="0" smtClean="0">
                <a:latin typeface="Arial Black" pitchFamily="34" charset="0"/>
              </a:rPr>
              <a:t>Egzosistem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Delovi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spolja</a:t>
            </a:r>
            <a:r>
              <a:rPr lang="sr-Latn-CS" dirty="0" smtClean="0">
                <a:latin typeface="Arial Black" pitchFamily="34" charset="0"/>
              </a:rPr>
              <a:t>š</a:t>
            </a:r>
            <a:r>
              <a:rPr lang="en-US" dirty="0" err="1" smtClean="0">
                <a:latin typeface="Arial Black" pitchFamily="34" charset="0"/>
              </a:rPr>
              <a:t>nje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sredine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koji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indirektno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uti</a:t>
            </a:r>
            <a:r>
              <a:rPr lang="sr-Latn-CS" dirty="0" smtClean="0">
                <a:latin typeface="Arial Black" pitchFamily="34" charset="0"/>
              </a:rPr>
              <a:t>č</a:t>
            </a:r>
            <a:r>
              <a:rPr lang="en-US" dirty="0" smtClean="0">
                <a:latin typeface="Arial Black" pitchFamily="34" charset="0"/>
              </a:rPr>
              <a:t>u </a:t>
            </a:r>
            <a:r>
              <a:rPr lang="en-US" dirty="0" err="1" smtClean="0">
                <a:latin typeface="Arial Black" pitchFamily="34" charset="0"/>
              </a:rPr>
              <a:t>na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dete</a:t>
            </a:r>
            <a:r>
              <a:rPr lang="sr-Latn-CS" dirty="0" smtClean="0">
                <a:latin typeface="Arial Black" pitchFamily="34" charset="0"/>
              </a:rPr>
              <a:t>  i ono na njih</a:t>
            </a:r>
          </a:p>
          <a:p>
            <a:pPr>
              <a:buFont typeface="Arial" pitchFamily="34" charset="0"/>
              <a:buChar char="•"/>
              <a:defRPr/>
            </a:pPr>
            <a:endParaRPr lang="sr-Latn-C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r-Latn-CS" dirty="0" smtClean="0">
                <a:latin typeface="Arial Black" pitchFamily="34" charset="0"/>
              </a:rPr>
              <a:t>Makrosistem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err="1" smtClean="0">
                <a:latin typeface="Arial Black" pitchFamily="34" charset="0"/>
              </a:rPr>
              <a:t>kultura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ideologija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dru</a:t>
            </a:r>
            <a:r>
              <a:rPr lang="sr-Latn-CS" dirty="0" smtClean="0">
                <a:latin typeface="Arial Black" pitchFamily="34" charset="0"/>
              </a:rPr>
              <a:t>štveni </a:t>
            </a:r>
            <a:r>
              <a:rPr lang="en-US" dirty="0" err="1" smtClean="0">
                <a:latin typeface="Arial Black" pitchFamily="34" charset="0"/>
              </a:rPr>
              <a:t>sistem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vrednosti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sr-Latn-CS" dirty="0" smtClean="0">
                <a:latin typeface="Arial Black" pitchFamily="34" charset="0"/>
              </a:rPr>
              <a:t>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normi</a:t>
            </a:r>
            <a:endParaRPr lang="en-US" dirty="0" smtClean="0"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r-Latn-RS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K</a:t>
            </a:r>
            <a:r>
              <a:rPr lang="sr-Latn-RS" sz="2000" dirty="0" smtClean="0">
                <a:latin typeface="Arial Black" pitchFamily="34" charset="0"/>
              </a:rPr>
              <a:t>LASIČNO USLOVLJAVANJE  (Votson; slučaj Alberta)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INSTRUMENTALNO UČENJE (modelovanje ponašanja primenom nagrade i kazne: Torndajk)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UČENJE PO MODELU</a:t>
            </a:r>
          </a:p>
          <a:p>
            <a:r>
              <a:rPr lang="sr-Latn-RS" sz="2000" dirty="0" smtClean="0">
                <a:latin typeface="Arial Black" pitchFamily="34" charset="0"/>
              </a:rPr>
              <a:t>(Bandura)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  <a:p>
            <a:endParaRPr lang="sr-Latn-RS" sz="20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038600" cy="212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TEORIJE UČENJA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8680" y="1481138"/>
            <a:ext cx="24356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Arial Black" pitchFamily="34" charset="0"/>
              </a:rPr>
              <a:t>N= 36 dečaka i 36 devojčica</a:t>
            </a:r>
          </a:p>
          <a:p>
            <a:r>
              <a:rPr lang="sr-Latn-RS" sz="2000" dirty="0" smtClean="0">
                <a:latin typeface="Arial Black" pitchFamily="34" charset="0"/>
              </a:rPr>
              <a:t>CA= 36 meseci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Ex 1 grupa- posmatranje</a:t>
            </a:r>
          </a:p>
          <a:p>
            <a:r>
              <a:rPr lang="sr-Latn-RS" sz="2000" dirty="0" smtClean="0">
                <a:latin typeface="Arial Black" pitchFamily="34" charset="0"/>
              </a:rPr>
              <a:t> agresivnog modela(dve podgrupe prema polu)</a:t>
            </a:r>
          </a:p>
          <a:p>
            <a:r>
              <a:rPr lang="sr-Latn-RS" sz="2000" dirty="0" smtClean="0">
                <a:latin typeface="Arial Black" pitchFamily="34" charset="0"/>
              </a:rPr>
              <a:t>Ex 2 grupa –posmatranje neagresivnog modela</a:t>
            </a:r>
          </a:p>
          <a:p>
            <a:r>
              <a:rPr lang="sr-Latn-RS" sz="2000" dirty="0" smtClean="0">
                <a:latin typeface="Arial Black" pitchFamily="34" charset="0"/>
              </a:rPr>
              <a:t>K grupa</a:t>
            </a:r>
          </a:p>
          <a:p>
            <a:pPr>
              <a:buNone/>
            </a:pPr>
            <a:endParaRPr lang="sr-Latn-RS" sz="20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UČENJE PO MODELU(Bandura,1961)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4. DETERMINANTE I MEHANIZMI PSIHIČKOG RAZVOJA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sl-SI" b="1" dirty="0" smtClean="0">
                <a:latin typeface="Arial Black" pitchFamily="34" charset="0"/>
              </a:rPr>
              <a:t> </a:t>
            </a:r>
            <a:r>
              <a:rPr lang="sl-SI" sz="2300" b="1" dirty="0" smtClean="0">
                <a:latin typeface="Arial Black" pitchFamily="34" charset="0"/>
              </a:rPr>
              <a:t>BIOLOŠKA DETERMINACIJA RAZVOJA: UROĐENO</a:t>
            </a:r>
          </a:p>
          <a:p>
            <a:pPr marL="609600" indent="-609600">
              <a:buFont typeface="Wingdings" pitchFamily="2" charset="2"/>
              <a:buNone/>
            </a:pPr>
            <a:endParaRPr lang="sl-SI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sr-Latn-RS" sz="20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sr-Latn-RS" sz="2000" b="1" dirty="0" smtClean="0">
                <a:latin typeface="Arial Black" pitchFamily="34" charset="0"/>
              </a:rPr>
              <a:t>G</a:t>
            </a:r>
            <a:r>
              <a:rPr lang="sl-SI" sz="2000" b="1" dirty="0" smtClean="0">
                <a:latin typeface="Arial Black" pitchFamily="34" charset="0"/>
              </a:rPr>
              <a:t>ENETIKA PONAŠANJA proučava ulogu naslednih faktora u razvoju pojedinih psihičkih osobina</a:t>
            </a:r>
          </a:p>
          <a:p>
            <a:pPr marL="609600" indent="-609600">
              <a:buFont typeface="Wingdings" pitchFamily="2" charset="2"/>
              <a:buNone/>
            </a:pPr>
            <a:endParaRPr lang="sl-SI" sz="20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sl-SI" sz="2000" b="1" dirty="0" smtClean="0">
                <a:latin typeface="Arial Black" pitchFamily="34" charset="0"/>
              </a:rPr>
              <a:t>RAZVOJNA PSIHOLOGIJA</a:t>
            </a:r>
          </a:p>
          <a:p>
            <a:pPr marL="609600" indent="-609600">
              <a:buFont typeface="Wingdings" pitchFamily="2" charset="2"/>
              <a:buNone/>
            </a:pPr>
            <a:r>
              <a:rPr lang="sl-SI" sz="2000" b="1" dirty="0" smtClean="0">
                <a:latin typeface="Arial Black" pitchFamily="34" charset="0"/>
              </a:rPr>
              <a:t>Proučava nasleđe kao faktor celovitog psihičkog razvoja</a:t>
            </a:r>
          </a:p>
          <a:p>
            <a:pPr marL="609600" indent="-609600">
              <a:buFont typeface="Wingdings" pitchFamily="2" charset="2"/>
              <a:buNone/>
            </a:pPr>
            <a:endParaRPr lang="sl-SI" sz="2200" b="1" dirty="0" smtClean="0">
              <a:latin typeface="Arial Black" pitchFamily="34" charset="0"/>
            </a:endParaRPr>
          </a:p>
          <a:p>
            <a:endParaRPr lang="sl-SI" sz="2200" dirty="0" smtClean="0">
              <a:latin typeface="Arial Black" pitchFamily="34" charset="0"/>
            </a:endParaRPr>
          </a:p>
          <a:p>
            <a:r>
              <a:rPr lang="sl-SI" sz="2200" dirty="0" smtClean="0">
                <a:latin typeface="Arial Black" pitchFamily="34" charset="0"/>
              </a:rPr>
              <a:t>-</a:t>
            </a:r>
          </a:p>
          <a:p>
            <a:pPr marL="609600" indent="-609600"/>
            <a:endParaRPr lang="hr-HR" sz="32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sl-SI" sz="2300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sl-SI" sz="2300" b="1" dirty="0" smtClean="0">
                <a:latin typeface="Arial Black" pitchFamily="34" charset="0"/>
              </a:rPr>
              <a:t>SREDINSKA DETERMINACIJA RAZVOJA: STEČENO</a:t>
            </a:r>
            <a:endParaRPr lang="en-US" sz="23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sr-Latn-RS" sz="18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sr-Latn-RS" sz="23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sr-Latn-RS" sz="2300" b="1" dirty="0" smtClean="0">
                <a:latin typeface="Arial Black" pitchFamily="34" charset="0"/>
              </a:rPr>
              <a:t>F</a:t>
            </a:r>
            <a:r>
              <a:rPr lang="sl-SI" sz="2300" b="1" dirty="0" smtClean="0">
                <a:latin typeface="Arial Black" pitchFamily="34" charset="0"/>
              </a:rPr>
              <a:t>izički, socijalni i istorijski faktori</a:t>
            </a:r>
            <a:r>
              <a:rPr lang="en-US" sz="2300" b="1" dirty="0" smtClean="0">
                <a:latin typeface="Arial Black" pitchFamily="34" charset="0"/>
              </a:rPr>
              <a:t> </a:t>
            </a:r>
            <a:r>
              <a:rPr lang="en-US" sz="2300" b="1" dirty="0" err="1" smtClean="0">
                <a:latin typeface="Arial Black" pitchFamily="34" charset="0"/>
              </a:rPr>
              <a:t>razvoja</a:t>
            </a:r>
            <a:endParaRPr lang="sl-SI" sz="23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sl-SI" sz="19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sl-SI" sz="1900" b="1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sl-SI" sz="2400" b="1" dirty="0" smtClean="0">
              <a:latin typeface="Arial Black" pitchFamily="34" charset="0"/>
            </a:endParaRPr>
          </a:p>
          <a:p>
            <a:endParaRPr lang="sl-SI" sz="2400" dirty="0" smtClean="0">
              <a:latin typeface="Arial Black" pitchFamily="34" charset="0"/>
            </a:endParaRPr>
          </a:p>
          <a:p>
            <a:r>
              <a:rPr lang="sl-SI" sz="2400" dirty="0" smtClean="0">
                <a:latin typeface="Arial Black" pitchFamily="34" charset="0"/>
              </a:rPr>
              <a:t>I</a:t>
            </a:r>
            <a:r>
              <a:rPr lang="sl-SI" sz="2200" dirty="0" smtClean="0">
                <a:latin typeface="Arial Black" pitchFamily="34" charset="0"/>
              </a:rPr>
              <a:t>NTERAKCIJA: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endParaRPr lang="sr-Latn-RS" sz="2400" b="1" dirty="0" smtClean="0">
              <a:latin typeface="Arial Black" pitchFamily="34" charset="0"/>
            </a:endParaRPr>
          </a:p>
          <a:p>
            <a:r>
              <a:rPr lang="en-US" sz="2400" b="1" dirty="0" err="1" smtClean="0">
                <a:latin typeface="Arial Black" pitchFamily="34" charset="0"/>
              </a:rPr>
              <a:t>sadejstvo</a:t>
            </a:r>
            <a:r>
              <a:rPr lang="en-US" sz="2400" b="1" dirty="0" smtClean="0">
                <a:latin typeface="Arial Black" pitchFamily="34" charset="0"/>
              </a:rPr>
              <a:t>, </a:t>
            </a:r>
            <a:r>
              <a:rPr lang="en-US" sz="2400" b="1" dirty="0" err="1" smtClean="0">
                <a:latin typeface="Arial Black" pitchFamily="34" charset="0"/>
              </a:rPr>
              <a:t>udru</a:t>
            </a:r>
            <a:r>
              <a:rPr lang="sl-SI" sz="2400" b="1" dirty="0" smtClean="0">
                <a:latin typeface="Arial Black" pitchFamily="34" charset="0"/>
              </a:rPr>
              <a:t>ženo delovanje čini</a:t>
            </a:r>
            <a:r>
              <a:rPr lang="en-US" sz="2400" b="1" dirty="0" smtClean="0">
                <a:latin typeface="Arial Black" pitchFamily="34" charset="0"/>
              </a:rPr>
              <a:t>la</a:t>
            </a:r>
            <a:r>
              <a:rPr lang="sl-SI" sz="2400" b="1" dirty="0" smtClean="0">
                <a:latin typeface="Arial Black" pitchFamily="34" charset="0"/>
              </a:rPr>
              <a:t>ca nasleđa i sredinskih činilaca, prvi put formulisana u teoriji konvergencije Viljema Šterna</a:t>
            </a:r>
          </a:p>
          <a:p>
            <a:endParaRPr lang="sl-SI" sz="2200" dirty="0" smtClean="0">
              <a:latin typeface="Arial Black" pitchFamily="34" charset="0"/>
            </a:endParaRPr>
          </a:p>
          <a:p>
            <a:r>
              <a:rPr lang="sl-SI" sz="2400" dirty="0" smtClean="0">
                <a:latin typeface="Arial Black" pitchFamily="34" charset="0"/>
              </a:rPr>
              <a:t>-</a:t>
            </a:r>
            <a:endParaRPr lang="sl-SI" sz="2400" b="1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NASLEĐE vs. SREDINA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>
                <a:latin typeface="Arial Black" pitchFamily="34" charset="0"/>
              </a:rPr>
              <a:t>Proces realizacije nasledno utvrđenih mogućnosti organizma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Arial Black" pitchFamily="34" charset="0"/>
              </a:rPr>
              <a:t>Relativno trajne promene u ponašanju nastale kao rezultat vežbe, treninga i sticanja iskustva u sredini</a:t>
            </a:r>
            <a:endParaRPr lang="hr-HR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SAZREVANJE vs. UČENJE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sl-SI" sz="2400" dirty="0" smtClean="0">
                <a:latin typeface="Arial Black" pitchFamily="34" charset="0"/>
              </a:rPr>
              <a:t>OGLEDI NA ŽIVOTINJAMA</a:t>
            </a:r>
          </a:p>
          <a:p>
            <a:pPr marL="609600" indent="-609600"/>
            <a:endParaRPr lang="sl-SI" sz="2400" dirty="0" smtClean="0">
              <a:latin typeface="Arial Black" pitchFamily="34" charset="0"/>
            </a:endParaRPr>
          </a:p>
          <a:p>
            <a:pPr marL="609600" indent="-609600">
              <a:buFontTx/>
              <a:buChar char="-"/>
            </a:pPr>
            <a:r>
              <a:rPr lang="sl-SI" sz="2200" dirty="0" smtClean="0">
                <a:latin typeface="Arial Black" pitchFamily="34" charset="0"/>
              </a:rPr>
              <a:t>- Eksperimentalno lišavanje</a:t>
            </a:r>
            <a:r>
              <a:rPr lang="en-US" sz="2200" dirty="0" smtClean="0">
                <a:latin typeface="Arial Black" pitchFamily="34" charset="0"/>
              </a:rPr>
              <a:t>: </a:t>
            </a:r>
            <a:endParaRPr lang="sl-SI" sz="2200" dirty="0" smtClean="0">
              <a:latin typeface="Arial Black" pitchFamily="34" charset="0"/>
            </a:endParaRPr>
          </a:p>
          <a:p>
            <a:pPr marL="609600" indent="-609600">
              <a:buFontTx/>
              <a:buAutoNum type="alphaLcParenR"/>
            </a:pPr>
            <a:r>
              <a:rPr lang="sr-Latn-RS" sz="2200" dirty="0" smtClean="0">
                <a:latin typeface="Arial Black" pitchFamily="34" charset="0"/>
              </a:rPr>
              <a:t>- </a:t>
            </a:r>
            <a:r>
              <a:rPr lang="en-US" sz="2200" dirty="0" smtClean="0">
                <a:latin typeface="Arial Black" pitchFamily="34" charset="0"/>
              </a:rPr>
              <a:t>I</a:t>
            </a:r>
            <a:r>
              <a:rPr lang="sl-SI" sz="2200" dirty="0" smtClean="0">
                <a:latin typeface="Arial Black" pitchFamily="34" charset="0"/>
              </a:rPr>
              <a:t>zolacija, senzorno lišavanje</a:t>
            </a:r>
          </a:p>
          <a:p>
            <a:pPr marL="609600" indent="-609600">
              <a:buFontTx/>
              <a:buAutoNum type="alphaLcParenR"/>
            </a:pPr>
            <a:r>
              <a:rPr lang="sl-SI" sz="2200" dirty="0" smtClean="0">
                <a:latin typeface="Arial Black" pitchFamily="34" charset="0"/>
              </a:rPr>
              <a:t>-Sputavanje aktivnosti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sl-SI" sz="2600" dirty="0" smtClean="0">
                <a:latin typeface="Arial Black" pitchFamily="34" charset="0"/>
              </a:rPr>
              <a:t>OGLEDI NA DECI</a:t>
            </a:r>
          </a:p>
          <a:p>
            <a:pPr marL="609600" indent="-609600"/>
            <a:endParaRPr lang="sr-Cyrl-CS" sz="2600" dirty="0" smtClean="0">
              <a:latin typeface="Arial Black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2200" dirty="0" smtClean="0">
                <a:latin typeface="Arial Black" pitchFamily="34" charset="0"/>
              </a:rPr>
              <a:t>-</a:t>
            </a:r>
            <a:r>
              <a:rPr lang="sl-SI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povezanost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osobina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kod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osoba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razl</a:t>
            </a:r>
            <a:r>
              <a:rPr lang="sr-Latn-RS" sz="2200" dirty="0" smtClean="0">
                <a:latin typeface="Arial Black" pitchFamily="34" charset="0"/>
              </a:rPr>
              <a:t>I</a:t>
            </a:r>
            <a:r>
              <a:rPr lang="sl-SI" sz="2200" dirty="0" smtClean="0">
                <a:latin typeface="Arial Black" pitchFamily="34" charset="0"/>
              </a:rPr>
              <a:t>č</a:t>
            </a:r>
            <a:r>
              <a:rPr lang="en-US" sz="2200" dirty="0" err="1" smtClean="0">
                <a:latin typeface="Arial Black" pitchFamily="34" charset="0"/>
              </a:rPr>
              <a:t>itog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stepena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krvnog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srodstva</a:t>
            </a:r>
            <a:r>
              <a:rPr lang="en-US" sz="2200" dirty="0" smtClean="0">
                <a:latin typeface="Arial Black" pitchFamily="34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200" dirty="0" smtClean="0">
                <a:latin typeface="Arial Black" pitchFamily="34" charset="0"/>
              </a:rPr>
              <a:t>- </a:t>
            </a:r>
            <a:r>
              <a:rPr lang="sl-SI" sz="2200" dirty="0" smtClean="0">
                <a:latin typeface="Arial Black" pitchFamily="34" charset="0"/>
              </a:rPr>
              <a:t>sazrevanj</a:t>
            </a:r>
            <a:r>
              <a:rPr lang="en-US" sz="2200" dirty="0" smtClean="0">
                <a:latin typeface="Arial Black" pitchFamily="34" charset="0"/>
              </a:rPr>
              <a:t>e</a:t>
            </a:r>
            <a:r>
              <a:rPr lang="sl-SI" sz="2200" dirty="0" smtClean="0">
                <a:latin typeface="Arial Black" pitchFamily="34" charset="0"/>
              </a:rPr>
              <a:t> i učenj</a:t>
            </a:r>
            <a:r>
              <a:rPr lang="en-US" sz="2200" dirty="0" smtClean="0">
                <a:latin typeface="Arial Black" pitchFamily="34" charset="0"/>
              </a:rPr>
              <a:t>e</a:t>
            </a:r>
            <a:r>
              <a:rPr lang="sl-SI" sz="2200" dirty="0" smtClean="0">
                <a:latin typeface="Arial Black" pitchFamily="34" charset="0"/>
              </a:rPr>
              <a:t> kod identičnih blizanaca</a:t>
            </a:r>
            <a:endParaRPr lang="en-US" sz="2200" dirty="0" smtClean="0">
              <a:latin typeface="Arial Black" pitchFamily="34" charset="0"/>
            </a:endParaRPr>
          </a:p>
          <a:p>
            <a:pPr marL="609600" indent="-609600">
              <a:buFontTx/>
              <a:buNone/>
            </a:pPr>
            <a:r>
              <a:rPr lang="en-US" sz="2200" dirty="0" smtClean="0">
                <a:latin typeface="Arial Black" pitchFamily="34" charset="0"/>
              </a:rPr>
              <a:t>- </a:t>
            </a:r>
            <a:r>
              <a:rPr lang="en-US" sz="2200" dirty="0" err="1" smtClean="0">
                <a:latin typeface="Arial Black" pitchFamily="34" charset="0"/>
              </a:rPr>
              <a:t>deca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gajena</a:t>
            </a:r>
            <a:r>
              <a:rPr lang="en-US" sz="2200" dirty="0" smtClean="0">
                <a:latin typeface="Arial Black" pitchFamily="34" charset="0"/>
              </a:rPr>
              <a:t> u </a:t>
            </a:r>
            <a:r>
              <a:rPr lang="en-US" sz="2200" dirty="0" err="1" smtClean="0">
                <a:latin typeface="Arial Black" pitchFamily="34" charset="0"/>
              </a:rPr>
              <a:t>socijalnoj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i</a:t>
            </a:r>
            <a:r>
              <a:rPr lang="sl-SI" sz="2200" dirty="0" smtClean="0">
                <a:latin typeface="Arial Black" pitchFamily="34" charset="0"/>
              </a:rPr>
              <a:t>zolaciji</a:t>
            </a:r>
            <a:r>
              <a:rPr lang="en-US" sz="2200" dirty="0" smtClean="0">
                <a:latin typeface="Arial Black" pitchFamily="34" charset="0"/>
              </a:rPr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200" dirty="0" smtClean="0">
                <a:latin typeface="Arial Black" pitchFamily="34" charset="0"/>
              </a:rPr>
              <a:t>-</a:t>
            </a:r>
            <a:r>
              <a:rPr lang="sl-SI" sz="2200" dirty="0" smtClean="0">
                <a:latin typeface="Arial Black" pitchFamily="34" charset="0"/>
              </a:rPr>
              <a:t> socijalna stimulacija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METODOLOŠKE STRATEGIJE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l-SI" sz="6400" dirty="0" smtClean="0">
                <a:latin typeface="Arial Black" pitchFamily="34" charset="0"/>
              </a:rPr>
              <a:t>Eksperiment na mišarima</a:t>
            </a:r>
          </a:p>
          <a:p>
            <a:endParaRPr lang="sl-SI" sz="6400" dirty="0" smtClean="0">
              <a:latin typeface="Arial Black" pitchFamily="34" charset="0"/>
            </a:endParaRPr>
          </a:p>
          <a:p>
            <a:r>
              <a:rPr lang="sl-SI" sz="6400" dirty="0" smtClean="0">
                <a:latin typeface="Arial Black" pitchFamily="34" charset="0"/>
              </a:rPr>
              <a:t>Cilj</a:t>
            </a:r>
            <a:r>
              <a:rPr lang="en-US" sz="6400" dirty="0" smtClean="0">
                <a:latin typeface="Arial Black" pitchFamily="34" charset="0"/>
              </a:rPr>
              <a:t>: </a:t>
            </a:r>
            <a:r>
              <a:rPr lang="en-US" sz="6400" dirty="0" err="1" smtClean="0">
                <a:latin typeface="Arial Black" pitchFamily="34" charset="0"/>
              </a:rPr>
              <a:t>Utvrditi</a:t>
            </a:r>
            <a:r>
              <a:rPr lang="en-US" sz="6400" dirty="0" smtClean="0">
                <a:latin typeface="Arial Black" pitchFamily="34" charset="0"/>
              </a:rPr>
              <a:t> </a:t>
            </a:r>
            <a:r>
              <a:rPr lang="en-US" sz="6400" dirty="0" err="1" smtClean="0">
                <a:latin typeface="Arial Black" pitchFamily="34" charset="0"/>
              </a:rPr>
              <a:t>da</a:t>
            </a:r>
            <a:r>
              <a:rPr lang="en-US" sz="6400" dirty="0" smtClean="0">
                <a:latin typeface="Arial Black" pitchFamily="34" charset="0"/>
              </a:rPr>
              <a:t> </a:t>
            </a:r>
            <a:r>
              <a:rPr lang="en-US" sz="6400" dirty="0" err="1" smtClean="0">
                <a:latin typeface="Arial Black" pitchFamily="34" charset="0"/>
              </a:rPr>
              <a:t>li</a:t>
            </a:r>
            <a:r>
              <a:rPr lang="en-US" sz="6400" dirty="0" smtClean="0">
                <a:latin typeface="Arial Black" pitchFamily="34" charset="0"/>
              </a:rPr>
              <a:t> je </a:t>
            </a:r>
            <a:r>
              <a:rPr lang="en-US" sz="6400" dirty="0" err="1" smtClean="0">
                <a:latin typeface="Arial Black" pitchFamily="34" charset="0"/>
              </a:rPr>
              <a:t>aktivnost</a:t>
            </a:r>
            <a:r>
              <a:rPr lang="en-US" sz="6400" dirty="0" smtClean="0">
                <a:latin typeface="Arial Black" pitchFamily="34" charset="0"/>
              </a:rPr>
              <a:t> </a:t>
            </a:r>
            <a:r>
              <a:rPr lang="en-US" sz="6400" dirty="0" err="1" smtClean="0">
                <a:latin typeface="Arial Black" pitchFamily="34" charset="0"/>
              </a:rPr>
              <a:t>letenja</a:t>
            </a:r>
            <a:r>
              <a:rPr lang="en-US" sz="6400" dirty="0" smtClean="0">
                <a:latin typeface="Arial Black" pitchFamily="34" charset="0"/>
              </a:rPr>
              <a:t> </a:t>
            </a:r>
            <a:r>
              <a:rPr lang="en-US" sz="6400" dirty="0" err="1" smtClean="0">
                <a:latin typeface="Arial Black" pitchFamily="34" charset="0"/>
              </a:rPr>
              <a:t>odre</a:t>
            </a:r>
            <a:r>
              <a:rPr lang="sl-SI" sz="6400" dirty="0" smtClean="0">
                <a:latin typeface="Arial Black" pitchFamily="34" charset="0"/>
              </a:rPr>
              <a:t>đena  sazrevanjem ili i učenjem</a:t>
            </a:r>
          </a:p>
          <a:p>
            <a:endParaRPr lang="sl-SI" sz="6400" dirty="0" smtClean="0">
              <a:latin typeface="Arial Black" pitchFamily="34" charset="0"/>
            </a:endParaRPr>
          </a:p>
          <a:p>
            <a:r>
              <a:rPr lang="sl-SI" sz="6400" dirty="0" smtClean="0">
                <a:latin typeface="Arial Black" pitchFamily="34" charset="0"/>
              </a:rPr>
              <a:t>Eksperimentalnom mišaru je onemogućeno letenje sve dok kontrolni mišar nije dostigao maksimalnu visinu letenja (150 m), nakon toga je dozvoljeno eksperimentalnom mišaru da poleti</a:t>
            </a:r>
          </a:p>
          <a:p>
            <a:endParaRPr lang="sl-SI" sz="6400" dirty="0" smtClean="0">
              <a:latin typeface="Arial Black" pitchFamily="34" charset="0"/>
            </a:endParaRPr>
          </a:p>
          <a:p>
            <a:r>
              <a:rPr lang="sl-SI" sz="6400" dirty="0" smtClean="0">
                <a:latin typeface="Arial Black" pitchFamily="34" charset="0"/>
              </a:rPr>
              <a:t>Rezultat</a:t>
            </a:r>
            <a:r>
              <a:rPr lang="en-US" sz="6400" dirty="0" smtClean="0">
                <a:latin typeface="Arial Black" pitchFamily="34" charset="0"/>
              </a:rPr>
              <a:t>: </a:t>
            </a:r>
            <a:r>
              <a:rPr lang="en-US" sz="6400" dirty="0" err="1" smtClean="0">
                <a:latin typeface="Arial Black" pitchFamily="34" charset="0"/>
              </a:rPr>
              <a:t>Kvalitet</a:t>
            </a:r>
            <a:r>
              <a:rPr lang="en-US" sz="6400" dirty="0" smtClean="0">
                <a:latin typeface="Arial Black" pitchFamily="34" charset="0"/>
              </a:rPr>
              <a:t> </a:t>
            </a:r>
            <a:r>
              <a:rPr lang="en-US" sz="6400" dirty="0" err="1" smtClean="0">
                <a:latin typeface="Arial Black" pitchFamily="34" charset="0"/>
              </a:rPr>
              <a:t>letenja</a:t>
            </a:r>
            <a:r>
              <a:rPr lang="en-US" sz="6400" dirty="0" smtClean="0">
                <a:latin typeface="Arial Black" pitchFamily="34" charset="0"/>
              </a:rPr>
              <a:t> je bio </a:t>
            </a:r>
            <a:r>
              <a:rPr lang="en-US" sz="6400" dirty="0" err="1" smtClean="0">
                <a:latin typeface="Arial Black" pitchFamily="34" charset="0"/>
              </a:rPr>
              <a:t>trajno</a:t>
            </a:r>
            <a:r>
              <a:rPr lang="en-US" sz="6400" dirty="0" smtClean="0">
                <a:latin typeface="Arial Black" pitchFamily="34" charset="0"/>
              </a:rPr>
              <a:t> o</a:t>
            </a:r>
            <a:r>
              <a:rPr lang="sl-SI" sz="6400" dirty="0" smtClean="0">
                <a:latin typeface="Arial Black" pitchFamily="34" charset="0"/>
              </a:rPr>
              <a:t>štećen</a:t>
            </a:r>
            <a:r>
              <a:rPr lang="en-US" sz="6400" dirty="0" smtClean="0">
                <a:latin typeface="Arial Black" pitchFamily="34" charset="0"/>
              </a:rPr>
              <a:t>: </a:t>
            </a:r>
            <a:r>
              <a:rPr lang="en-US" sz="6400" dirty="0" err="1" smtClean="0">
                <a:latin typeface="Arial Black" pitchFamily="34" charset="0"/>
              </a:rPr>
              <a:t>eksperimentalni</a:t>
            </a:r>
            <a:r>
              <a:rPr lang="en-US" sz="6400" dirty="0" smtClean="0">
                <a:latin typeface="Arial Black" pitchFamily="34" charset="0"/>
              </a:rPr>
              <a:t> mi</a:t>
            </a:r>
            <a:r>
              <a:rPr lang="sl-SI" sz="6400" dirty="0" smtClean="0">
                <a:latin typeface="Arial Black" pitchFamily="34" charset="0"/>
              </a:rPr>
              <a:t>šar je dostigao visinu od 30 metara</a:t>
            </a:r>
          </a:p>
          <a:p>
            <a:endParaRPr lang="sl-SI" sz="6400" dirty="0" smtClean="0">
              <a:latin typeface="Arial Black" pitchFamily="34" charset="0"/>
            </a:endParaRPr>
          </a:p>
          <a:p>
            <a:r>
              <a:rPr lang="sl-SI" sz="6400" dirty="0" smtClean="0">
                <a:latin typeface="Arial Black" pitchFamily="34" charset="0"/>
              </a:rPr>
              <a:t>Zaključak</a:t>
            </a:r>
            <a:r>
              <a:rPr lang="en-US" sz="6400" dirty="0" smtClean="0">
                <a:latin typeface="Arial Black" pitchFamily="34" charset="0"/>
              </a:rPr>
              <a:t>: </a:t>
            </a:r>
            <a:r>
              <a:rPr lang="en-US" sz="6400" dirty="0" err="1" smtClean="0">
                <a:latin typeface="Arial Black" pitchFamily="34" charset="0"/>
              </a:rPr>
              <a:t>Mehani</a:t>
            </a:r>
            <a:r>
              <a:rPr lang="sl-SI" sz="6400" dirty="0" smtClean="0">
                <a:latin typeface="Arial Black" pitchFamily="34" charset="0"/>
              </a:rPr>
              <a:t>zmi sazrevanja i učenja udruženo deluju u razvoju za određenu vrstu distinktivnih odlika ponašanja</a:t>
            </a:r>
            <a:endParaRPr lang="hr-HR" sz="6400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RS" sz="1600" dirty="0" smtClean="0">
                <a:latin typeface="Arial Black" pitchFamily="34" charset="0"/>
              </a:rPr>
              <a:t>O</a:t>
            </a:r>
            <a:r>
              <a:rPr lang="en-US" sz="1600" dirty="0" err="1" smtClean="0">
                <a:latin typeface="Arial Black" pitchFamily="34" charset="0"/>
              </a:rPr>
              <a:t>gled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sa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pili</a:t>
            </a:r>
            <a:r>
              <a:rPr lang="sl-SI" sz="1600" dirty="0" smtClean="0">
                <a:latin typeface="Arial Black" pitchFamily="34" charset="0"/>
              </a:rPr>
              <a:t>ćima</a:t>
            </a:r>
          </a:p>
          <a:p>
            <a:pPr>
              <a:lnSpc>
                <a:spcPct val="90000"/>
              </a:lnSpc>
            </a:pPr>
            <a:endParaRPr lang="sl-SI" sz="16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 Black" pitchFamily="34" charset="0"/>
              </a:rPr>
              <a:t>Cilj</a:t>
            </a:r>
            <a:r>
              <a:rPr lang="en-US" sz="1600" dirty="0" smtClean="0">
                <a:latin typeface="Arial Black" pitchFamily="34" charset="0"/>
              </a:rPr>
              <a:t>: </a:t>
            </a:r>
            <a:r>
              <a:rPr lang="en-US" sz="1600" dirty="0" err="1" smtClean="0">
                <a:latin typeface="Arial Black" pitchFamily="34" charset="0"/>
              </a:rPr>
              <a:t>Utvrditi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da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li</a:t>
            </a:r>
            <a:r>
              <a:rPr lang="en-US" sz="1600" dirty="0" smtClean="0">
                <a:latin typeface="Arial Black" pitchFamily="34" charset="0"/>
              </a:rPr>
              <a:t> je </a:t>
            </a:r>
            <a:r>
              <a:rPr lang="en-US" sz="1600" dirty="0" err="1" smtClean="0">
                <a:latin typeface="Arial Black" pitchFamily="34" charset="0"/>
              </a:rPr>
              <a:t>razvoj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instinkta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kljucanja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odre</a:t>
            </a:r>
            <a:r>
              <a:rPr lang="sl-SI" sz="1600" dirty="0" smtClean="0">
                <a:latin typeface="Arial Black" pitchFamily="34" charset="0"/>
              </a:rPr>
              <a:t>đen isključivo sazrevanjem ili i učenjem</a:t>
            </a: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 Black" pitchFamily="34" charset="0"/>
              </a:rPr>
              <a:t>Ex grupe pilića držane u mraku različiti broj dana nakon izleganja (0, 2, 3, 4, 5)</a:t>
            </a:r>
          </a:p>
          <a:p>
            <a:pPr>
              <a:lnSpc>
                <a:spcPct val="90000"/>
              </a:lnSpc>
            </a:pPr>
            <a:endParaRPr lang="sl-SI" sz="16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 Black" pitchFamily="34" charset="0"/>
              </a:rPr>
              <a:t>Rezultati</a:t>
            </a:r>
            <a:r>
              <a:rPr lang="en-US" sz="1600" dirty="0" smtClean="0">
                <a:latin typeface="Arial Black" pitchFamily="34" charset="0"/>
              </a:rPr>
              <a:t>: </a:t>
            </a:r>
            <a:r>
              <a:rPr lang="en-US" sz="1600" dirty="0" err="1" smtClean="0">
                <a:latin typeface="Arial Black" pitchFamily="34" charset="0"/>
              </a:rPr>
              <a:t>Grupa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koja</a:t>
            </a:r>
            <a:r>
              <a:rPr lang="en-US" sz="1600" dirty="0" smtClean="0">
                <a:latin typeface="Arial Black" pitchFamily="34" charset="0"/>
              </a:rPr>
              <a:t> je </a:t>
            </a:r>
            <a:r>
              <a:rPr lang="en-US" sz="1600" dirty="0" err="1" smtClean="0">
                <a:latin typeface="Arial Black" pitchFamily="34" charset="0"/>
              </a:rPr>
              <a:t>najdu</a:t>
            </a:r>
            <a:r>
              <a:rPr lang="sl-SI" sz="1600" dirty="0" smtClean="0">
                <a:latin typeface="Arial Black" pitchFamily="34" charset="0"/>
              </a:rPr>
              <a:t>že držana u mraku je prvog dana kljucanja bila najsuspešnija (S)</a:t>
            </a:r>
            <a:r>
              <a:rPr lang="en-US" sz="1600" dirty="0" smtClean="0">
                <a:latin typeface="Arial Black" pitchFamily="34" charset="0"/>
              </a:rPr>
              <a:t>; </a:t>
            </a:r>
            <a:r>
              <a:rPr lang="en-US" sz="1600" dirty="0" err="1" smtClean="0">
                <a:latin typeface="Arial Black" pitchFamily="34" charset="0"/>
              </a:rPr>
              <a:t>grupe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koje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su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kra</a:t>
            </a:r>
            <a:r>
              <a:rPr lang="sl-SI" sz="1600" dirty="0" smtClean="0">
                <a:latin typeface="Arial Black" pitchFamily="34" charset="0"/>
              </a:rPr>
              <a:t>ć</a:t>
            </a:r>
            <a:r>
              <a:rPr lang="en-US" sz="1600" dirty="0" smtClean="0">
                <a:latin typeface="Arial Black" pitchFamily="34" charset="0"/>
              </a:rPr>
              <a:t>e </a:t>
            </a:r>
            <a:r>
              <a:rPr lang="en-US" sz="1600" dirty="0" err="1" smtClean="0">
                <a:latin typeface="Arial Black" pitchFamily="34" charset="0"/>
              </a:rPr>
              <a:t>dr</a:t>
            </a:r>
            <a:r>
              <a:rPr lang="sl-SI" sz="1600" dirty="0" smtClean="0">
                <a:latin typeface="Arial Black" pitchFamily="34" charset="0"/>
              </a:rPr>
              <a:t>ž</a:t>
            </a:r>
            <a:r>
              <a:rPr lang="en-US" sz="1600" dirty="0" err="1" smtClean="0">
                <a:latin typeface="Arial Black" pitchFamily="34" charset="0"/>
              </a:rPr>
              <a:t>ane</a:t>
            </a:r>
            <a:r>
              <a:rPr lang="en-US" sz="1600" dirty="0" smtClean="0">
                <a:latin typeface="Arial Black" pitchFamily="34" charset="0"/>
              </a:rPr>
              <a:t> u </a:t>
            </a:r>
            <a:r>
              <a:rPr lang="en-US" sz="1600" dirty="0" err="1" smtClean="0">
                <a:latin typeface="Arial Black" pitchFamily="34" charset="0"/>
              </a:rPr>
              <a:t>mraku</a:t>
            </a:r>
            <a:r>
              <a:rPr lang="en-US" sz="1600" dirty="0" smtClean="0">
                <a:latin typeface="Arial Black" pitchFamily="34" charset="0"/>
              </a:rPr>
              <a:t> bile </a:t>
            </a:r>
            <a:r>
              <a:rPr lang="en-US" sz="1600" dirty="0" err="1" smtClean="0">
                <a:latin typeface="Arial Black" pitchFamily="34" charset="0"/>
              </a:rPr>
              <a:t>su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usp</a:t>
            </a:r>
            <a:r>
              <a:rPr lang="sr-Cyrl-CS" sz="1600" dirty="0" smtClean="0">
                <a:latin typeface="Arial Black" pitchFamily="34" charset="0"/>
              </a:rPr>
              <a:t>е</a:t>
            </a:r>
            <a:r>
              <a:rPr lang="sl-SI" sz="1600" dirty="0" smtClean="0">
                <a:latin typeface="Arial Black" pitchFamily="34" charset="0"/>
              </a:rPr>
              <a:t>šnije posle petog dana od grupe koja je najduže držana u mraku(U)</a:t>
            </a:r>
          </a:p>
          <a:p>
            <a:pPr>
              <a:lnSpc>
                <a:spcPct val="90000"/>
              </a:lnSpc>
            </a:pPr>
            <a:endParaRPr lang="sl-SI" sz="16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1600" dirty="0" smtClean="0">
                <a:latin typeface="Arial Black" pitchFamily="34" charset="0"/>
              </a:rPr>
              <a:t>Zaključak</a:t>
            </a:r>
            <a:r>
              <a:rPr lang="en-US" sz="1600" dirty="0" smtClean="0">
                <a:latin typeface="Arial Black" pitchFamily="34" charset="0"/>
              </a:rPr>
              <a:t>:</a:t>
            </a:r>
            <a:r>
              <a:rPr lang="sl-SI" sz="1600" dirty="0" smtClean="0">
                <a:latin typeface="Arial Black" pitchFamily="34" charset="0"/>
              </a:rPr>
              <a:t> Razvoj instinkta kljucanja određen je i sazrevanjem i učenjem</a:t>
            </a:r>
            <a:r>
              <a:rPr lang="en-US" sz="1600" dirty="0" smtClean="0">
                <a:latin typeface="Arial Black" pitchFamily="34" charset="0"/>
              </a:rPr>
              <a:t> </a:t>
            </a:r>
            <a:endParaRPr lang="hr-HR" sz="1600" dirty="0" smtClean="0">
              <a:latin typeface="Arial Black" pitchFamily="34" charset="0"/>
            </a:endParaRP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OGLEDI NA ŽIVOTINJAMA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l-SI" dirty="0" smtClean="0">
                <a:solidFill>
                  <a:srgbClr val="FF0000"/>
                </a:solidFill>
                <a:latin typeface="Arial Black" pitchFamily="34" charset="0"/>
              </a:rPr>
              <a:t>Optimalno vreme za učenje </a:t>
            </a:r>
            <a:r>
              <a:rPr lang="en-US" dirty="0" smtClean="0">
                <a:latin typeface="Arial Black" pitchFamily="34" charset="0"/>
              </a:rPr>
              <a:t>– period u </a:t>
            </a:r>
            <a:r>
              <a:rPr lang="en-US" dirty="0" err="1" smtClean="0">
                <a:latin typeface="Arial Black" pitchFamily="34" charset="0"/>
              </a:rPr>
              <a:t>kome</a:t>
            </a:r>
            <a:r>
              <a:rPr lang="en-US" dirty="0" smtClean="0">
                <a:latin typeface="Arial Black" pitchFamily="34" charset="0"/>
              </a:rPr>
              <a:t> je </a:t>
            </a:r>
            <a:r>
              <a:rPr lang="en-US" dirty="0" err="1" smtClean="0">
                <a:latin typeface="Arial Black" pitchFamily="34" charset="0"/>
              </a:rPr>
              <a:t>najbolje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sl-SI" dirty="0" smtClean="0">
                <a:latin typeface="Arial Black" pitchFamily="34" charset="0"/>
              </a:rPr>
              <a:t>započeti učenje </a:t>
            </a:r>
            <a:r>
              <a:rPr lang="sr-Cyrl-CS" dirty="0" smtClean="0">
                <a:latin typeface="Arial Black" pitchFamily="34" charset="0"/>
              </a:rPr>
              <a:t>(</a:t>
            </a:r>
            <a:r>
              <a:rPr lang="sl-SI" dirty="0" smtClean="0">
                <a:latin typeface="Arial Black" pitchFamily="34" charset="0"/>
              </a:rPr>
              <a:t>vežbu, obuku</a:t>
            </a:r>
            <a:r>
              <a:rPr lang="sr-Cyrl-CS" dirty="0" smtClean="0">
                <a:latin typeface="Arial Black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sl-SI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rgbClr val="FF0000"/>
                </a:solidFill>
                <a:latin typeface="Arial Black" pitchFamily="34" charset="0"/>
              </a:rPr>
              <a:t>Kritični period za učenje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- </a:t>
            </a:r>
            <a:r>
              <a:rPr lang="en-US" dirty="0" err="1" smtClean="0">
                <a:latin typeface="Arial Black" pitchFamily="34" charset="0"/>
              </a:rPr>
              <a:t>vreme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sl-SI" dirty="0" smtClean="0">
                <a:latin typeface="Arial Black" pitchFamily="34" charset="0"/>
              </a:rPr>
              <a:t>z</a:t>
            </a:r>
            <a:r>
              <a:rPr lang="en-US" dirty="0" smtClean="0">
                <a:latin typeface="Arial Black" pitchFamily="34" charset="0"/>
              </a:rPr>
              <a:t>a u</a:t>
            </a:r>
            <a:r>
              <a:rPr lang="sl-SI" dirty="0" smtClean="0">
                <a:latin typeface="Arial Black" pitchFamily="34" charset="0"/>
              </a:rPr>
              <a:t>č</a:t>
            </a:r>
            <a:r>
              <a:rPr lang="en-US" dirty="0" err="1" smtClean="0">
                <a:latin typeface="Arial Black" pitchFamily="34" charset="0"/>
              </a:rPr>
              <a:t>enje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koje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uko</a:t>
            </a:r>
            <a:r>
              <a:rPr lang="sl-SI" dirty="0" smtClean="0">
                <a:latin typeface="Arial Black" pitchFamily="34" charset="0"/>
              </a:rPr>
              <a:t>li</a:t>
            </a:r>
            <a:r>
              <a:rPr lang="en-US" dirty="0" err="1" smtClean="0">
                <a:latin typeface="Arial Black" pitchFamily="34" charset="0"/>
              </a:rPr>
              <a:t>ko</a:t>
            </a:r>
            <a:r>
              <a:rPr lang="sl-SI" dirty="0" smtClean="0">
                <a:latin typeface="Arial Black" pitchFamily="34" charset="0"/>
              </a:rPr>
              <a:t> se propusti ostavlja trajne (ireverzibilne) negativne posledice po datu aktivnost</a:t>
            </a:r>
          </a:p>
          <a:p>
            <a:pPr>
              <a:lnSpc>
                <a:spcPct val="90000"/>
              </a:lnSpc>
            </a:pPr>
            <a:endParaRPr lang="sl-SI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rgbClr val="FF0000"/>
                </a:solidFill>
                <a:latin typeface="Arial Black" pitchFamily="34" charset="0"/>
              </a:rPr>
              <a:t>Senzitivni period za učenje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– period </a:t>
            </a:r>
            <a:r>
              <a:rPr lang="en-US" dirty="0" err="1" smtClean="0">
                <a:latin typeface="Arial Black" pitchFamily="34" charset="0"/>
              </a:rPr>
              <a:t>kada</a:t>
            </a:r>
            <a:r>
              <a:rPr lang="en-US" dirty="0" smtClean="0">
                <a:latin typeface="Arial Black" pitchFamily="34" charset="0"/>
              </a:rPr>
              <a:t> je </a:t>
            </a:r>
            <a:r>
              <a:rPr lang="en-US" dirty="0" err="1" smtClean="0">
                <a:latin typeface="Arial Black" pitchFamily="34" charset="0"/>
              </a:rPr>
              <a:t>organi</a:t>
            </a:r>
            <a:r>
              <a:rPr lang="sl-SI" dirty="0" smtClean="0">
                <a:latin typeface="Arial Black" pitchFamily="34" charset="0"/>
              </a:rPr>
              <a:t>zam naročito osetljiv na uticaje sredine i ranjiv na delovanje nepovoljnih uslova</a:t>
            </a: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rgbClr val="FF0000"/>
                </a:solidFill>
                <a:latin typeface="Arial Black" pitchFamily="34" charset="0"/>
              </a:rPr>
              <a:t>Spremnost za učenje </a:t>
            </a:r>
            <a:r>
              <a:rPr lang="sl-SI" dirty="0" smtClean="0">
                <a:latin typeface="Arial Black" pitchFamily="34" charset="0"/>
              </a:rPr>
              <a:t>- zrelost (za učenje pisanja, polazak u školu itd.).</a:t>
            </a:r>
            <a:endParaRPr lang="sl-SI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KLJUČNI POJMOVI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3300" dirty="0" smtClean="0">
                <a:latin typeface="Arial Black" pitchFamily="34" charset="0"/>
              </a:rPr>
              <a:t>EKSTREMNO SOCIJALNO LIŠAVANJE</a:t>
            </a:r>
          </a:p>
          <a:p>
            <a:endParaRPr lang="sr-Latn-RS" sz="3300" dirty="0" smtClean="0">
              <a:latin typeface="Arial Black" pitchFamily="34" charset="0"/>
            </a:endParaRPr>
          </a:p>
          <a:p>
            <a:r>
              <a:rPr lang="sr-Latn-RS" sz="3300" dirty="0" smtClean="0">
                <a:latin typeface="Arial Black" pitchFamily="34" charset="0"/>
              </a:rPr>
              <a:t>Divlja deca</a:t>
            </a:r>
          </a:p>
          <a:p>
            <a:endParaRPr lang="sr-Latn-RS" sz="3300" dirty="0" smtClean="0">
              <a:latin typeface="Arial Black" pitchFamily="34" charset="0"/>
            </a:endParaRPr>
          </a:p>
          <a:p>
            <a:r>
              <a:rPr lang="sr-Latn-RS" sz="3300" dirty="0" smtClean="0">
                <a:latin typeface="Arial Black" pitchFamily="34" charset="0"/>
              </a:rPr>
              <a:t>Deca vukovi</a:t>
            </a:r>
          </a:p>
          <a:p>
            <a:endParaRPr lang="sr-Latn-RS" sz="3300" dirty="0" smtClean="0">
              <a:latin typeface="Arial Black" pitchFamily="34" charset="0"/>
            </a:endParaRPr>
          </a:p>
          <a:p>
            <a:r>
              <a:rPr lang="en-US" sz="3300" dirty="0" err="1" smtClean="0">
                <a:latin typeface="Arial Black" pitchFamily="34" charset="0"/>
              </a:rPr>
              <a:t>Slučaj</a:t>
            </a:r>
            <a:r>
              <a:rPr lang="sr-Latn-RS" sz="3300" dirty="0" smtClean="0">
                <a:latin typeface="Arial Black" pitchFamily="34" charset="0"/>
              </a:rPr>
              <a:t> Ane i Izabele</a:t>
            </a:r>
          </a:p>
          <a:p>
            <a:endParaRPr lang="sr-Latn-RS" sz="3300" dirty="0" smtClean="0">
              <a:latin typeface="Arial Black" pitchFamily="34" charset="0"/>
            </a:endParaRPr>
          </a:p>
          <a:p>
            <a:r>
              <a:rPr lang="sr-Latn-RS" sz="3300" dirty="0" smtClean="0">
                <a:latin typeface="Arial Black" pitchFamily="34" charset="0"/>
              </a:rPr>
              <a:t>Zakljčak: uloga socijalnog posredovanja u razvoju kao nužni faktor normalnog napredovanja deteta</a:t>
            </a:r>
            <a:endParaRPr lang="en-US" sz="3300" dirty="0">
              <a:latin typeface="Arial Blac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24400" y="1722120"/>
            <a:ext cx="4038600" cy="45262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sl-SI" sz="3300" dirty="0" smtClean="0">
                <a:latin typeface="Arial Black" pitchFamily="34" charset="0"/>
              </a:rPr>
              <a:t>SOCIJALNA STIMULACIJA</a:t>
            </a:r>
          </a:p>
          <a:p>
            <a:pPr>
              <a:lnSpc>
                <a:spcPct val="90000"/>
              </a:lnSpc>
            </a:pPr>
            <a:endParaRPr lang="sl-SI" sz="33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3300" dirty="0" smtClean="0">
                <a:latin typeface="Arial Black" pitchFamily="34" charset="0"/>
              </a:rPr>
              <a:t>Cilj</a:t>
            </a:r>
            <a:r>
              <a:rPr lang="en-US" sz="3300" dirty="0" smtClean="0">
                <a:latin typeface="Arial Black" pitchFamily="34" charset="0"/>
              </a:rPr>
              <a:t>: </a:t>
            </a:r>
            <a:r>
              <a:rPr lang="en-US" sz="3300" dirty="0" err="1" smtClean="0">
                <a:latin typeface="Arial Black" pitchFamily="34" charset="0"/>
              </a:rPr>
              <a:t>ubla</a:t>
            </a:r>
            <a:r>
              <a:rPr lang="sl-SI" sz="3300" dirty="0" smtClean="0">
                <a:latin typeface="Arial Black" pitchFamily="34" charset="0"/>
              </a:rPr>
              <a:t>žavanje saznajnog i jezičkog deficita dece iz siromašnih porodica crnaca pri polasku u školu</a:t>
            </a:r>
          </a:p>
          <a:p>
            <a:pPr>
              <a:lnSpc>
                <a:spcPct val="90000"/>
              </a:lnSpc>
            </a:pPr>
            <a:r>
              <a:rPr lang="sl-SI" sz="3300" dirty="0" smtClean="0">
                <a:latin typeface="Arial Black" pitchFamily="34" charset="0"/>
              </a:rPr>
              <a:t>Trogodišnji  program podsticanja intelektualnog i jezičkog razvoja</a:t>
            </a:r>
          </a:p>
          <a:p>
            <a:pPr>
              <a:lnSpc>
                <a:spcPct val="90000"/>
              </a:lnSpc>
            </a:pPr>
            <a:endParaRPr lang="sl-SI" sz="33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sl-SI" sz="3300" dirty="0" smtClean="0">
                <a:latin typeface="Arial Black" pitchFamily="34" charset="0"/>
              </a:rPr>
              <a:t>Rezultat</a:t>
            </a:r>
            <a:r>
              <a:rPr lang="en-US" sz="3300" dirty="0" smtClean="0">
                <a:latin typeface="Arial Black" pitchFamily="34" charset="0"/>
              </a:rPr>
              <a:t>: Prose</a:t>
            </a:r>
            <a:r>
              <a:rPr lang="sl-SI" sz="3300" dirty="0" smtClean="0">
                <a:latin typeface="Arial Black" pitchFamily="34" charset="0"/>
              </a:rPr>
              <a:t>č</a:t>
            </a:r>
            <a:r>
              <a:rPr lang="en-US" sz="3300" dirty="0" err="1" smtClean="0">
                <a:latin typeface="Arial Black" pitchFamily="34" charset="0"/>
              </a:rPr>
              <a:t>ni</a:t>
            </a:r>
            <a:r>
              <a:rPr lang="en-US" sz="3300" dirty="0" smtClean="0">
                <a:latin typeface="Arial Black" pitchFamily="34" charset="0"/>
              </a:rPr>
              <a:t> </a:t>
            </a:r>
            <a:r>
              <a:rPr lang="en-US" sz="3300" dirty="0" err="1" smtClean="0">
                <a:latin typeface="Arial Black" pitchFamily="34" charset="0"/>
              </a:rPr>
              <a:t>porast</a:t>
            </a:r>
            <a:r>
              <a:rPr lang="en-US" sz="3300" dirty="0" smtClean="0">
                <a:latin typeface="Arial Black" pitchFamily="34" charset="0"/>
              </a:rPr>
              <a:t> </a:t>
            </a:r>
            <a:r>
              <a:rPr lang="en-US" sz="3300" dirty="0" err="1" smtClean="0">
                <a:latin typeface="Arial Black" pitchFamily="34" charset="0"/>
              </a:rPr>
              <a:t>intelektualnog</a:t>
            </a:r>
            <a:r>
              <a:rPr lang="en-US" sz="3300" dirty="0" smtClean="0">
                <a:latin typeface="Arial Black" pitchFamily="34" charset="0"/>
              </a:rPr>
              <a:t> </a:t>
            </a:r>
            <a:r>
              <a:rPr lang="en-US" sz="3300" dirty="0" err="1" smtClean="0">
                <a:latin typeface="Arial Black" pitchFamily="34" charset="0"/>
              </a:rPr>
              <a:t>postignu</a:t>
            </a:r>
            <a:r>
              <a:rPr lang="sl-SI" sz="3300" dirty="0" smtClean="0">
                <a:latin typeface="Arial Black" pitchFamily="34" charset="0"/>
              </a:rPr>
              <a:t>ća za 8, 2 IQ jedinica</a:t>
            </a:r>
            <a:endParaRPr lang="en-US" sz="33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sr-Latn-RS" sz="3300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300" dirty="0" err="1" smtClean="0">
                <a:latin typeface="Arial Black" pitchFamily="34" charset="0"/>
              </a:rPr>
              <a:t>Zakl</a:t>
            </a:r>
            <a:r>
              <a:rPr lang="sr-Latn-CS" sz="3300" dirty="0" smtClean="0">
                <a:latin typeface="Arial Black" pitchFamily="34" charset="0"/>
              </a:rPr>
              <a:t>j</a:t>
            </a:r>
            <a:r>
              <a:rPr lang="en-US" sz="3300" dirty="0" smtClean="0">
                <a:latin typeface="Arial Black" pitchFamily="34" charset="0"/>
              </a:rPr>
              <a:t>u</a:t>
            </a:r>
            <a:r>
              <a:rPr lang="sl-SI" sz="3300" dirty="0" smtClean="0">
                <a:latin typeface="Arial Black" pitchFamily="34" charset="0"/>
              </a:rPr>
              <a:t>čak</a:t>
            </a:r>
            <a:r>
              <a:rPr lang="en-US" sz="3300" dirty="0" smtClean="0">
                <a:latin typeface="Arial Black" pitchFamily="34" charset="0"/>
              </a:rPr>
              <a:t>: </a:t>
            </a:r>
            <a:r>
              <a:rPr lang="sl-SI" sz="3300" dirty="0" smtClean="0">
                <a:latin typeface="Arial Black" pitchFamily="34" charset="0"/>
              </a:rPr>
              <a:t>Obogaćena sredina omogućava nadoknađivanje ranog negativnog iskustva, ali za normalan psihosocijalni razvoj nužno je stalno delovanje stimulativne sredine  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OGLEDI NA DECI 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r-Latn-RS" dirty="0" smtClean="0">
                <a:latin typeface="Arial Black" pitchFamily="34" charset="0"/>
              </a:rPr>
              <a:t>Od helenske misli do 18. veka (“otkrić deteta i detinjstva”</a:t>
            </a:r>
          </a:p>
          <a:p>
            <a:pPr lvl="0"/>
            <a:endParaRPr lang="sr-Latn-RS" dirty="0" smtClean="0">
              <a:latin typeface="Arial Black" pitchFamily="34" charset="0"/>
            </a:endParaRPr>
          </a:p>
          <a:p>
            <a:pPr lvl="0"/>
            <a:endParaRPr lang="sr-Latn-RS" dirty="0" smtClean="0">
              <a:latin typeface="Arial Black" pitchFamily="34" charset="0"/>
            </a:endParaRPr>
          </a:p>
          <a:p>
            <a:pPr lvl="0"/>
            <a:endParaRPr lang="sr-Latn-RS" dirty="0" smtClean="0">
              <a:latin typeface="Arial Black" pitchFamily="34" charset="0"/>
            </a:endParaRPr>
          </a:p>
          <a:p>
            <a:pPr lvl="0"/>
            <a:r>
              <a:rPr lang="sr-Latn-RS" dirty="0" smtClean="0">
                <a:latin typeface="Arial Black" pitchFamily="34" charset="0"/>
              </a:rPr>
              <a:t>Osnovne karakteristike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r-Latn-R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A</a:t>
            </a:r>
            <a:r>
              <a:rPr lang="sr-Latn-RS" dirty="0" smtClean="0">
                <a:latin typeface="Arial Black" pitchFamily="34" charset="0"/>
              </a:rPr>
              <a:t>) Spekulacije o razvoju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B) Kontemplativni metod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C) Praktični interes za proces podizanja i vaspitanja</a:t>
            </a:r>
          </a:p>
          <a:p>
            <a:endParaRPr lang="sr-Latn-RS" dirty="0" smtClean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PRENAUČNI PERIOD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48200" y="1676400"/>
            <a:ext cx="4038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sr-Latn-RS" sz="28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sr-Latn-R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2743200"/>
            <a:ext cx="8229600" cy="34290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solidFill>
                  <a:srgbClr val="FF0000"/>
                </a:solidFill>
                <a:latin typeface="Arial Black" pitchFamily="34" charset="0"/>
              </a:rPr>
              <a:t>5. RAZVOJ I VASPITANJE</a:t>
            </a:r>
            <a:endParaRPr 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KLASIČNI</a:t>
            </a:r>
            <a:r>
              <a:rPr lang="sl-SI" b="1" dirty="0" smtClean="0"/>
              <a:t> </a:t>
            </a:r>
          </a:p>
          <a:p>
            <a:r>
              <a:rPr lang="sl-SI" b="1" dirty="0" smtClean="0">
                <a:latin typeface="Arial Black" pitchFamily="34" charset="0"/>
              </a:rPr>
              <a:t>Fokus na odraslog, metode i  sredstva vaspitanja</a:t>
            </a:r>
          </a:p>
          <a:p>
            <a:endParaRPr lang="sl-SI" b="1" dirty="0" smtClean="0">
              <a:latin typeface="Arial Black" pitchFamily="34" charset="0"/>
            </a:endParaRPr>
          </a:p>
          <a:p>
            <a:r>
              <a:rPr lang="sl-SI" b="1" dirty="0" smtClean="0">
                <a:latin typeface="Arial Black" pitchFamily="34" charset="0"/>
              </a:rPr>
              <a:t>Dete, pasivni primalac uticaja sredine</a:t>
            </a:r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SAVREMENI</a:t>
            </a:r>
          </a:p>
          <a:p>
            <a:r>
              <a:rPr lang="sr-Latn-RS" dirty="0" smtClean="0">
                <a:latin typeface="Arial Black" pitchFamily="34" charset="0"/>
              </a:rPr>
              <a:t>Fokus na dete</a:t>
            </a: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endParaRPr lang="sr-Latn-RS" dirty="0" smtClean="0">
              <a:latin typeface="Arial Black" pitchFamily="34" charset="0"/>
            </a:endParaRPr>
          </a:p>
          <a:p>
            <a:r>
              <a:rPr lang="sr-Latn-RS" dirty="0" smtClean="0">
                <a:latin typeface="Arial Black" pitchFamily="34" charset="0"/>
              </a:rPr>
              <a:t>Dete aktivni član interaktivnih mreža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DVA PRISTUPA VASPITANJU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2000" dirty="0" smtClean="0">
                <a:latin typeface="Arial Black" pitchFamily="34" charset="0"/>
              </a:rPr>
              <a:t>Dete mora da uči i da se vaspitava kako bi razvilo osnovne karakteristike Čoveka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A</a:t>
            </a:r>
            <a:r>
              <a:rPr lang="sr-Latn-RS" sz="2000" dirty="0" smtClean="0">
                <a:latin typeface="Arial Black" pitchFamily="34" charset="0"/>
              </a:rPr>
              <a:t>) Hominizacija (razvoj osobina distinktivnih za ljudsku vrstu)</a:t>
            </a:r>
          </a:p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B) Individualizacija (razvoj individualnih osobina)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Dete se ne rađa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 SA, već PREMA statusu čoveka (Motegju)</a:t>
            </a:r>
          </a:p>
          <a:p>
            <a:pPr>
              <a:buNone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 a) visok stepen bespomoćosti (fenomen fetilizacije,)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b) Nespecializovane šeme urođenog ponašanja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c) Produženo detinjstvo</a:t>
            </a:r>
          </a:p>
          <a:p>
            <a:pPr>
              <a:buNone/>
            </a:pPr>
            <a:r>
              <a:rPr lang="sr-Latn-RS" sz="2000" dirty="0" smtClean="0">
                <a:latin typeface="Arial Black" pitchFamily="34" charset="0"/>
              </a:rPr>
              <a:t> d) visok plasticitet ponašanja (kapacitet za modifikaciju ponašanja)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DETE KAO ANYMAL EDUCANDUM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VASPITANJE = Posredovanje odraslih u zadovoljenju dečjih potreba</a:t>
            </a:r>
          </a:p>
          <a:p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Odgovornost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odraslog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prepoznavanje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dečjih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 i njihovo zadovoljenje</a:t>
            </a:r>
          </a:p>
          <a:p>
            <a:endParaRPr lang="sr-Latn-RS" sz="1800" dirty="0" smtClean="0">
              <a:latin typeface="Arial Black" pitchFamily="34" charset="0"/>
              <a:cs typeface="Arial" pitchFamily="34" charset="0"/>
            </a:endParaRPr>
          </a:p>
          <a:p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Deca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sa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posebnim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potrebama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teško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vaspitljiva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deca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-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otežan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proces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u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podršci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razvoju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deteta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;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produžen</a:t>
            </a:r>
            <a:r>
              <a:rPr lang="sr-Latn-CS" sz="1800" dirty="0" smtClean="0">
                <a:latin typeface="Arial Black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posredovanje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u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zadovoljavanju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dečjih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hr-HR" sz="1800" dirty="0" smtClean="0">
                <a:latin typeface="Arial Black" pitchFamily="34" charset="0"/>
              </a:rPr>
              <a:t> </a:t>
            </a:r>
            <a:endParaRPr lang="hr-HR" sz="18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     </a:t>
            </a:r>
            <a:endParaRPr lang="sr-Latn-R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3600" dirty="0" smtClean="0">
                <a:latin typeface="Arial Black" pitchFamily="34" charset="0"/>
                <a:cs typeface="Times New Roman" pitchFamily="18" charset="0"/>
              </a:rPr>
              <a:t>1. Biološka oprema odraslog (fenomen</a:t>
            </a:r>
            <a:r>
              <a:rPr lang="en-US" sz="36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Arial Black" pitchFamily="34" charset="0"/>
                <a:cs typeface="Times New Roman" pitchFamily="18" charset="0"/>
              </a:rPr>
              <a:t>babyshness-a): urođeni  sistem pozitivnog emocionalnog reagovanja</a:t>
            </a:r>
          </a:p>
          <a:p>
            <a:pPr>
              <a:lnSpc>
                <a:spcPct val="90000"/>
              </a:lnSpc>
            </a:pPr>
            <a:endParaRPr lang="sr-Latn-RS" sz="36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Latn-RS" sz="3600" dirty="0" smtClean="0">
                <a:latin typeface="Arial Black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Arial Black" pitchFamily="34" charset="0"/>
                <a:cs typeface="Times New Roman" pitchFamily="18" charset="0"/>
              </a:rPr>
              <a:t>Biološka</a:t>
            </a:r>
            <a:r>
              <a:rPr lang="sr-Latn-RS" sz="3600" dirty="0" smtClean="0">
                <a:latin typeface="Arial Black" pitchFamily="34" charset="0"/>
                <a:cs typeface="Times New Roman" pitchFamily="18" charset="0"/>
              </a:rPr>
              <a:t> oprema deteta (rana socijalna osetljivost, spremnost na vezivanje, “kompleks živosti” kao pozitivno emocionalno reagovanje na pojavu odraslog</a:t>
            </a:r>
          </a:p>
          <a:p>
            <a:pPr>
              <a:lnSpc>
                <a:spcPct val="90000"/>
              </a:lnSpc>
            </a:pPr>
            <a:endParaRPr lang="sr-Latn-RS" sz="36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6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Arial Black" pitchFamily="34" charset="0"/>
                <a:cs typeface="Arial" pitchFamily="34" charset="0"/>
              </a:rPr>
              <a:t>Bazične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  <a:cs typeface="Arial" pitchFamily="34" charset="0"/>
              </a:rPr>
              <a:t>potrebe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 Black" pitchFamily="34" charset="0"/>
                <a:cs typeface="Arial" pitchFamily="34" charset="0"/>
              </a:rPr>
              <a:t>zajedničke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  <a:cs typeface="Arial" pitchFamily="34" charset="0"/>
              </a:rPr>
              <a:t>deci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  <a:cs typeface="Arial" pitchFamily="34" charset="0"/>
              </a:rPr>
              <a:t>odraslima</a:t>
            </a:r>
            <a:endParaRPr lang="en-US" sz="36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·</a:t>
            </a:r>
            <a:r>
              <a:rPr lang="en-US" sz="3600" dirty="0" smtClean="0">
                <a:latin typeface="Arial Black" pitchFamily="34" charset="0"/>
                <a:cs typeface="Times New Roman" pitchFamily="18" charset="0"/>
              </a:rPr>
              <a:t>      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>
                <a:latin typeface="Arial Black" pitchFamily="34" charset="0"/>
              </a:rPr>
              <a:t>BIOLOŠKI KORENI VASPITANJA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L. S. Vigotski</a:t>
            </a:r>
          </a:p>
          <a:p>
            <a:r>
              <a:rPr lang="sr-Latn-RS" dirty="0" smtClean="0">
                <a:latin typeface="Arial Black" pitchFamily="34" charset="0"/>
              </a:rPr>
              <a:t>Razvoj kao socijalno posredovani proces</a:t>
            </a:r>
          </a:p>
          <a:p>
            <a:r>
              <a:rPr lang="sr-Latn-RS" dirty="0" smtClean="0">
                <a:latin typeface="Arial Black" pitchFamily="34" charset="0"/>
              </a:rPr>
              <a:t>Sve više psihičke funkcije imaju svoje socijalno poreklo</a:t>
            </a:r>
          </a:p>
          <a:p>
            <a:r>
              <a:rPr lang="sr-Latn-RS" dirty="0" smtClean="0">
                <a:latin typeface="Arial Black" pitchFamily="34" charset="0"/>
              </a:rPr>
              <a:t>Svaka psihička funkcija u razvoj se pojavljuje dva puta: kao socijalni odnos, a zatim kao individualno dostignuće</a:t>
            </a:r>
          </a:p>
          <a:p>
            <a:r>
              <a:rPr lang="sr-Latn-RS" dirty="0" smtClean="0">
                <a:latin typeface="Arial Black" pitchFamily="34" charset="0"/>
              </a:rPr>
              <a:t>Zona narednog razvoja (uloga interakcije kao formativnog faktora)</a:t>
            </a:r>
            <a:endParaRPr lang="en-US" dirty="0" smtClean="0"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r-Latn-RS" dirty="0" smtClean="0">
                <a:latin typeface="Arial Black" pitchFamily="34" charset="0"/>
              </a:rPr>
              <a:t>RAZVOJ I SOCIJALNO POSREDOVANJE 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Potrebe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opšti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pokretači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aktivnosti</a:t>
            </a: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·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        </a:t>
            </a:r>
            <a:endParaRPr lang="sr-Latn-R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Potrebe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pozicije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MORAM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HOĆU</a:t>
            </a: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·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        </a:t>
            </a:r>
            <a:endParaRPr lang="sr-Latn-R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Fizičke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saznajne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socijalne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emocionalne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potrebe</a:t>
            </a: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·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        </a:t>
            </a:r>
            <a:endParaRPr lang="sr-Latn-R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Svesne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nesvesne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verbalizovane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neiskazane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potrebe</a:t>
            </a: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eaLnBrk="0" hangingPunct="0"/>
            <a:r>
              <a:rPr lang="sr-Latn-RS" sz="1800" dirty="0" smtClean="0">
                <a:latin typeface="Arial Black" pitchFamily="34" charset="0"/>
              </a:rPr>
              <a:t>HIJERARHIJA POTREBA (</a:t>
            </a:r>
            <a:r>
              <a:rPr lang="en-US" sz="1800" dirty="0" err="1" smtClean="0">
                <a:latin typeface="Arial Black" pitchFamily="34" charset="0"/>
              </a:rPr>
              <a:t>Maslov</a:t>
            </a:r>
            <a:r>
              <a:rPr lang="sr-Latn-RS" sz="1800" dirty="0" smtClean="0">
                <a:latin typeface="Arial Black" pitchFamily="34" charset="0"/>
              </a:rPr>
              <a:t>)</a:t>
            </a:r>
            <a:r>
              <a:rPr lang="sl-SI" sz="1100" dirty="0" smtClean="0">
                <a:latin typeface="Arial" pitchFamily="34" charset="0"/>
              </a:rPr>
              <a:t> 		</a:t>
            </a:r>
          </a:p>
          <a:p>
            <a:pPr eaLnBrk="0" hangingPunct="0"/>
            <a:endParaRPr lang="sl-SI" sz="1100" dirty="0" smtClean="0">
              <a:latin typeface="Arial" pitchFamily="34" charset="0"/>
            </a:endParaRPr>
          </a:p>
          <a:p>
            <a:pPr eaLnBrk="0" hangingPunct="0"/>
            <a:r>
              <a:rPr lang="sl-SI" sz="1800" dirty="0" smtClean="0">
                <a:latin typeface="Arial" pitchFamily="34" charset="0"/>
              </a:rPr>
              <a:t>VI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samo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)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aktualizacijom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pitchFamily="34" charset="0"/>
              </a:rPr>
              <a:t>			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      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V  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znanjem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razumevanjem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sl-SI" sz="1800" dirty="0" smtClean="0">
                <a:latin typeface="Arial Black" pitchFamily="34" charset="0"/>
              </a:rPr>
              <a:t>				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pitchFamily="34" charset="0"/>
              </a:rPr>
              <a:t>  IV 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samopoštovanjem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endParaRPr lang="sr-Latn-RS" sz="1800" dirty="0" smtClean="0">
              <a:latin typeface="Arial Black" pitchFamily="34" charset="0"/>
              <a:cs typeface="Arial" pitchFamily="34" charset="0"/>
            </a:endParaRPr>
          </a:p>
          <a:p>
            <a:pPr eaLnBrk="0" hangingPunct="0"/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samopouzdanjem</a:t>
            </a:r>
            <a:endParaRPr lang="sr-Latn-RS" sz="1800" dirty="0" smtClean="0">
              <a:latin typeface="Arial Black" pitchFamily="34" charset="0"/>
              <a:cs typeface="Arial" pitchFamily="34" charset="0"/>
            </a:endParaRPr>
          </a:p>
          <a:p>
            <a:pPr eaLnBrk="0" hangingPunct="0"/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                                       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III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ljubavlju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pripadanjem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pitchFamily="34" charset="0"/>
              </a:rPr>
              <a:t> 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II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za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sigurnošću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pitchFamily="34" charset="0"/>
              </a:rPr>
              <a:t> 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pPr eaLnBrk="0" hangingPunct="0"/>
            <a:r>
              <a:rPr lang="en-US" sz="1800" dirty="0" smtClean="0">
                <a:latin typeface="Arial Black" pitchFamily="34" charset="0"/>
                <a:cs typeface="Arial" pitchFamily="34" charset="0"/>
              </a:rPr>
              <a:t>I</a:t>
            </a:r>
            <a:r>
              <a:rPr lang="sr-Latn-RS" sz="1800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Fizičke</a:t>
            </a:r>
            <a:r>
              <a:rPr lang="en-US" sz="1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 Black" pitchFamily="34" charset="0"/>
                <a:cs typeface="Arial" pitchFamily="34" charset="0"/>
              </a:rPr>
              <a:t>potrebe</a:t>
            </a:r>
            <a:endParaRPr lang="en-US" sz="1800" dirty="0" smtClean="0">
              <a:latin typeface="Arial Black" pitchFamily="34" charset="0"/>
              <a:cs typeface="Times New Roman" pitchFamily="18" charset="0"/>
            </a:endParaRPr>
          </a:p>
          <a:p>
            <a:endParaRPr lang="sr-Latn-RS" sz="1800" dirty="0" smtClean="0">
              <a:latin typeface="Arial Black" pitchFamily="34" charset="0"/>
            </a:endParaRPr>
          </a:p>
          <a:p>
            <a:endParaRPr lang="en-US" sz="18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DEČJE POTREBE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400" dirty="0" smtClean="0">
                <a:solidFill>
                  <a:srgbClr val="FF0000"/>
                </a:solidFill>
                <a:latin typeface="Arial Black" pitchFamily="34" charset="0"/>
              </a:rPr>
              <a:t>AUTORITARNI</a:t>
            </a:r>
            <a:r>
              <a:rPr lang="sl-SI" sz="2400" dirty="0" smtClean="0">
                <a:latin typeface="Arial Black" pitchFamily="34" charset="0"/>
              </a:rPr>
              <a:t> (Modelovanje deteta po sopstvenoj meri, visoka kontrola, uvođenje zabrana, </a:t>
            </a:r>
            <a:r>
              <a:rPr lang="en-US" sz="2400" dirty="0" err="1" smtClean="0">
                <a:latin typeface="Arial Black" pitchFamily="34" charset="0"/>
              </a:rPr>
              <a:t>dresura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nagradom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i</a:t>
            </a:r>
            <a:r>
              <a:rPr lang="en-US" sz="2400" dirty="0" smtClean="0">
                <a:latin typeface="Arial Black" pitchFamily="34" charset="0"/>
              </a:rPr>
              <a:t> ka</a:t>
            </a:r>
            <a:r>
              <a:rPr lang="sr-Latn-RS" sz="2400" dirty="0" smtClean="0">
                <a:latin typeface="Arial Black" pitchFamily="34" charset="0"/>
              </a:rPr>
              <a:t>z</a:t>
            </a:r>
            <a:r>
              <a:rPr lang="en-US" sz="2400" dirty="0" smtClean="0">
                <a:latin typeface="Arial Black" pitchFamily="34" charset="0"/>
              </a:rPr>
              <a:t>no</a:t>
            </a:r>
            <a:r>
              <a:rPr lang="sr-Latn-RS" sz="2400" dirty="0" smtClean="0">
                <a:latin typeface="Arial Black" pitchFamily="34" charset="0"/>
              </a:rPr>
              <a:t>m)</a:t>
            </a:r>
            <a:endParaRPr lang="sl-SI" sz="2400" dirty="0" smtClean="0">
              <a:latin typeface="Arial Black" pitchFamily="34" charset="0"/>
            </a:endParaRPr>
          </a:p>
          <a:p>
            <a:endParaRPr lang="sl-SI" sz="2400" dirty="0" smtClean="0">
              <a:latin typeface="Arial Black" pitchFamily="34" charset="0"/>
            </a:endParaRPr>
          </a:p>
          <a:p>
            <a:r>
              <a:rPr lang="sl-SI" sz="2400" dirty="0" smtClean="0">
                <a:solidFill>
                  <a:srgbClr val="FF0000"/>
                </a:solidFill>
                <a:latin typeface="Arial Black" pitchFamily="34" charset="0"/>
              </a:rPr>
              <a:t>LIBERALNI</a:t>
            </a:r>
            <a:r>
              <a:rPr lang="sl-SI" sz="2400" dirty="0" smtClean="0">
                <a:latin typeface="Arial Black" pitchFamily="34" charset="0"/>
              </a:rPr>
              <a:t> (dopuštanje velikih sloboda detetu, centriranost na dečje potrebe)</a:t>
            </a:r>
          </a:p>
          <a:p>
            <a:endParaRPr lang="sl-SI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l-SI" sz="2400" dirty="0" smtClean="0">
                <a:solidFill>
                  <a:srgbClr val="FF0000"/>
                </a:solidFill>
                <a:latin typeface="Arial Black" pitchFamily="34" charset="0"/>
              </a:rPr>
              <a:t>DEMOKRATIČNI </a:t>
            </a:r>
            <a:r>
              <a:rPr lang="sl-SI" sz="2400" dirty="0" smtClean="0">
                <a:latin typeface="Arial Black" pitchFamily="34" charset="0"/>
              </a:rPr>
              <a:t>roditelj (razvijanje odnosa, balans včastitih i dećjih potreba, auoritet vrednosti)</a:t>
            </a:r>
          </a:p>
          <a:p>
            <a:endParaRPr lang="sl-SI" sz="2400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sr-Latn-RS" sz="2400" i="1" dirty="0" smtClean="0">
                <a:latin typeface="Arial Black" pitchFamily="34" charset="0"/>
                <a:cs typeface="Arial" pitchFamily="34" charset="0"/>
              </a:rPr>
              <a:t>  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Tajnu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vaspitanja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otkrio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je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onaj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ko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je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uspeo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da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pomiri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dve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suprotnosti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-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dopustiti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i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ograničiti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slobodu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deteta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 (</a:t>
            </a:r>
            <a:r>
              <a:rPr lang="en-US" sz="2400" i="1" dirty="0" err="1" smtClean="0">
                <a:latin typeface="Arial Black" pitchFamily="34" charset="0"/>
                <a:cs typeface="Arial" pitchFamily="34" charset="0"/>
              </a:rPr>
              <a:t>Lok</a:t>
            </a:r>
            <a:r>
              <a:rPr lang="en-US" sz="2400" i="1" dirty="0" smtClean="0">
                <a:latin typeface="Arial Black" pitchFamily="34" charset="0"/>
                <a:cs typeface="Arial" pitchFamily="34" charset="0"/>
              </a:rPr>
              <a:t>)</a:t>
            </a:r>
            <a:r>
              <a:rPr lang="hr-HR" sz="2400" dirty="0" smtClean="0">
                <a:latin typeface="Arial Black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MODELI RODITELJSTVA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Arial Black" pitchFamily="34" charset="0"/>
              </a:rPr>
              <a:t>PRISTUPI</a:t>
            </a:r>
          </a:p>
          <a:p>
            <a:r>
              <a:rPr lang="sr-Latn-RS" sz="2400" dirty="0" smtClean="0">
                <a:latin typeface="Arial Black" pitchFamily="34" charset="0"/>
              </a:rPr>
              <a:t>1. Opšti sredinski hendikep (Denis)</a:t>
            </a:r>
          </a:p>
          <a:p>
            <a:r>
              <a:rPr lang="sr-Latn-RS" sz="2400" dirty="0" smtClean="0">
                <a:latin typeface="Arial Black" pitchFamily="34" charset="0"/>
              </a:rPr>
              <a:t>2. Afektivna deprivacija (Bolbi)</a:t>
            </a:r>
          </a:p>
          <a:p>
            <a:r>
              <a:rPr lang="sr-Latn-RS" sz="2400" dirty="0" smtClean="0">
                <a:latin typeface="Arial Black" pitchFamily="34" charset="0"/>
              </a:rPr>
              <a:t>3. Perceptivna deprivacija (Kasler)</a:t>
            </a:r>
          </a:p>
          <a:p>
            <a:r>
              <a:rPr lang="sr-Latn-RS" sz="2400" dirty="0" smtClean="0">
                <a:latin typeface="Arial Black" pitchFamily="34" charset="0"/>
              </a:rPr>
              <a:t>4. Socijalna deprivacija</a:t>
            </a:r>
          </a:p>
          <a:p>
            <a:r>
              <a:rPr lang="sr-Latn-RS" sz="2400" dirty="0" smtClean="0">
                <a:latin typeface="Arial Black" pitchFamily="34" charset="0"/>
              </a:rPr>
              <a:t>-Afektivna deprivacija</a:t>
            </a:r>
          </a:p>
          <a:p>
            <a:r>
              <a:rPr lang="sr-Latn-RS" sz="2400" dirty="0" smtClean="0">
                <a:latin typeface="Arial Black" pitchFamily="34" charset="0"/>
              </a:rPr>
              <a:t>-Kognitivna deprivacija</a:t>
            </a:r>
          </a:p>
          <a:p>
            <a:endParaRPr lang="sr-Latn-RS" sz="2400" dirty="0" smtClean="0">
              <a:latin typeface="Arial Black" pitchFamily="34" charset="0"/>
            </a:endParaRPr>
          </a:p>
          <a:p>
            <a:r>
              <a:rPr lang="sr-Latn-RS" sz="2400" dirty="0" smtClean="0">
                <a:latin typeface="Arial Black" pitchFamily="34" charset="0"/>
              </a:rPr>
              <a:t>Porodični i domski uslovi: razlike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rial Black" pitchFamily="34" charset="0"/>
              </a:rPr>
              <a:t>INSTITUCIONALNI RAZVOJ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   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Dve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linije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razvoja</a:t>
            </a:r>
            <a:endParaRPr lang="en-US" sz="24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A 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Individualni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unutrašnji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psihički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process</a:t>
            </a:r>
            <a:endParaRPr lang="en-US" sz="24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B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Psihosocijalni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process</a:t>
            </a:r>
            <a:endParaRPr lang="en-US" sz="24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sr-Latn-RS" sz="2400" b="1" dirty="0" smtClean="0">
              <a:latin typeface="Arial Black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Različita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teorijski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pristupi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razvoju</a:t>
            </a:r>
            <a:endParaRPr lang="en-US" sz="24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lang="sr-Latn-RS" sz="24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sr-Latn-RS" sz="2400" b="1" dirty="0" smtClean="0">
                <a:latin typeface="Arial Black" pitchFamily="34" charset="0"/>
                <a:cs typeface="Arial" pitchFamily="34" charset="0"/>
              </a:rPr>
              <a:t>Z</a:t>
            </a:r>
            <a:r>
              <a:rPr lang="de-DE" sz="2400" b="1" dirty="0" smtClean="0">
                <a:latin typeface="Arial Black" pitchFamily="34" charset="0"/>
                <a:cs typeface="Arial" pitchFamily="34" charset="0"/>
              </a:rPr>
              <a:t>aostajanja, odstupanja i poremećaji u razvoju</a:t>
            </a:r>
            <a:r>
              <a:rPr lang="hr-HR" sz="2400" dirty="0" smtClean="0">
                <a:latin typeface="Arial Black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 smtClean="0">
                <a:latin typeface="Arial Black" pitchFamily="34" charset="0"/>
              </a:rPr>
              <a:t>NORMATIVNI RAZVOJ I RAZVOJNA ODSTUPANJA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SPARTA</a:t>
            </a:r>
          </a:p>
          <a:p>
            <a:pPr algn="ctr">
              <a:buNone/>
              <a:defRPr/>
            </a:pPr>
            <a:r>
              <a:rPr lang="en-US" sz="2000" b="1" dirty="0" smtClean="0">
                <a:latin typeface="Arial Black" pitchFamily="34" charset="0"/>
              </a:rPr>
              <a:t>	</a:t>
            </a:r>
            <a:endParaRPr lang="en-U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r>
              <a:rPr lang="en-US" sz="2000" dirty="0" smtClean="0">
                <a:latin typeface="Arial Black" pitchFamily="34" charset="0"/>
              </a:rPr>
              <a:t>	</a:t>
            </a:r>
            <a:r>
              <a:rPr lang="en-US" sz="2000" dirty="0" err="1" smtClean="0">
                <a:latin typeface="Arial Black" pitchFamily="34" charset="0"/>
              </a:rPr>
              <a:t>Deca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bila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više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deca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države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nego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roditelja</a:t>
            </a:r>
            <a:r>
              <a:rPr lang="sr-Latn-R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vaspitavani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budu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vojnici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odani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državi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snažni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disciplinovani</a:t>
            </a:r>
            <a:r>
              <a:rPr lang="en-US" sz="2000" dirty="0" smtClean="0">
                <a:latin typeface="Arial Black" pitchFamily="34" charset="0"/>
              </a:rPr>
              <a:t>. </a:t>
            </a:r>
            <a:endParaRPr lang="sr-Latn-R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APOLONIJSKI PRINCIP: SMIRENOST, RED, DISCIPLINA</a:t>
            </a:r>
            <a:endParaRPr lang="en-US" sz="2000" dirty="0" smtClean="0">
              <a:latin typeface="Arial Black" pitchFamily="34" charset="0"/>
            </a:endParaRP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ATINA</a:t>
            </a:r>
          </a:p>
          <a:p>
            <a:pPr>
              <a:buNone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pPr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  </a:t>
            </a:r>
            <a:r>
              <a:rPr lang="en-US" sz="2000" dirty="0" err="1" smtClean="0">
                <a:latin typeface="Arial Black" pitchFamily="34" charset="0"/>
              </a:rPr>
              <a:t>Veće</a:t>
            </a:r>
            <a:r>
              <a:rPr lang="sr-Latn-RS" sz="2000" dirty="0" smtClean="0">
                <a:latin typeface="Arial Black" pitchFamily="34" charset="0"/>
              </a:rPr>
              <a:t> slobode deci</a:t>
            </a:r>
          </a:p>
          <a:p>
            <a:pPr>
              <a:buNone/>
              <a:defRPr/>
            </a:pPr>
            <a:r>
              <a:rPr lang="sr-Latn-RS" sz="2000" dirty="0" smtClean="0">
                <a:latin typeface="Arial Black" pitchFamily="34" charset="0"/>
              </a:rPr>
              <a:t>  </a:t>
            </a:r>
            <a:r>
              <a:rPr lang="en-US" sz="2000" dirty="0" err="1" smtClean="0">
                <a:latin typeface="Arial Black" pitchFamily="34" charset="0"/>
              </a:rPr>
              <a:t>Paideia</a:t>
            </a:r>
            <a:r>
              <a:rPr lang="en-US" sz="2000" dirty="0" smtClean="0">
                <a:latin typeface="Arial Black" pitchFamily="34" charset="0"/>
              </a:rPr>
              <a:t> (</a:t>
            </a:r>
            <a:r>
              <a:rPr lang="en-US" sz="2000" dirty="0" err="1" smtClean="0">
                <a:latin typeface="Arial Black" pitchFamily="34" charset="0"/>
              </a:rPr>
              <a:t>gr</a:t>
            </a:r>
            <a:r>
              <a:rPr lang="sr-Latn-CS" sz="2000" dirty="0" smtClean="0">
                <a:latin typeface="Arial Black" pitchFamily="34" charset="0"/>
              </a:rPr>
              <a:t>č. učenje, obrazovanje</a:t>
            </a:r>
            <a:r>
              <a:rPr lang="en-US" sz="2000" dirty="0" smtClean="0">
                <a:latin typeface="Arial Black" pitchFamily="34" charset="0"/>
              </a:rPr>
              <a:t>):</a:t>
            </a:r>
            <a:endParaRPr lang="sr-Latn-CS" sz="2000" dirty="0" smtClean="0">
              <a:latin typeface="Arial Black" pitchFamily="34" charset="0"/>
            </a:endParaRPr>
          </a:p>
          <a:p>
            <a:pPr>
              <a:buFontTx/>
              <a:buChar char="-"/>
              <a:defRPr/>
            </a:pPr>
            <a:r>
              <a:rPr lang="sr-Latn-RS" sz="2000" dirty="0" smtClean="0">
                <a:latin typeface="Arial Black" pitchFamily="34" charset="0"/>
              </a:rPr>
              <a:t>Klasični s</a:t>
            </a:r>
            <a:r>
              <a:rPr lang="en-US" sz="2000" dirty="0" err="1" smtClean="0">
                <a:latin typeface="Arial Black" pitchFamily="34" charset="0"/>
              </a:rPr>
              <a:t>ist</a:t>
            </a:r>
            <a:r>
              <a:rPr lang="sr-Latn-RS" sz="2000" dirty="0" smtClean="0">
                <a:latin typeface="Arial Black" pitchFamily="34" charset="0"/>
              </a:rPr>
              <a:t>em obrazovanja</a:t>
            </a:r>
            <a:r>
              <a:rPr lang="en-US" sz="2000" dirty="0" smtClean="0">
                <a:latin typeface="Arial Black" pitchFamily="34" charset="0"/>
              </a:rPr>
              <a:t> (</a:t>
            </a:r>
            <a:r>
              <a:rPr lang="en-US" sz="2000" dirty="0" err="1" smtClean="0">
                <a:latin typeface="Arial Black" pitchFamily="34" charset="0"/>
              </a:rPr>
              <a:t>gimnastika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muzika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retorika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filozofija</a:t>
            </a:r>
            <a:r>
              <a:rPr lang="en-US" sz="2000" dirty="0" smtClean="0">
                <a:latin typeface="Arial Black" pitchFamily="34" charset="0"/>
              </a:rPr>
              <a:t>…)</a:t>
            </a:r>
          </a:p>
          <a:p>
            <a:pPr>
              <a:buFontTx/>
              <a:buChar char="-"/>
              <a:defRPr/>
            </a:pPr>
            <a:endParaRPr lang="sr-Latn-RS" sz="2000" dirty="0" smtClean="0">
              <a:latin typeface="Arial Black" pitchFamily="34" charset="0"/>
            </a:endParaRPr>
          </a:p>
          <a:p>
            <a:r>
              <a:rPr lang="sr-Latn-RS" sz="2000" dirty="0" smtClean="0">
                <a:latin typeface="Arial Black" pitchFamily="34" charset="0"/>
              </a:rPr>
              <a:t>DIONIZIJSKI PRINCIP: RASPUŠTENOST, STRASTVENOST</a:t>
            </a: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>
                <a:latin typeface="Arial Black" pitchFamily="34" charset="0"/>
              </a:rPr>
              <a:t>IMPLICITNE TEORIJE VASPITANJA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sr-Latn-R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1.Infanticidni </a:t>
            </a:r>
            <a:r>
              <a:rPr lang="en-US" sz="2800" dirty="0" err="1" smtClean="0">
                <a:latin typeface="Arial Black" pitchFamily="34" charset="0"/>
              </a:rPr>
              <a:t>stil</a:t>
            </a: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(</a:t>
            </a:r>
            <a:r>
              <a:rPr lang="en-US" sz="2800" dirty="0" err="1" smtClean="0">
                <a:latin typeface="Arial Black" pitchFamily="34" charset="0"/>
              </a:rPr>
              <a:t>od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davnina</a:t>
            </a:r>
            <a:r>
              <a:rPr lang="en-US" sz="2800" dirty="0" smtClean="0">
                <a:latin typeface="Arial Black" pitchFamily="34" charset="0"/>
              </a:rPr>
              <a:t> do IV </a:t>
            </a:r>
            <a:r>
              <a:rPr lang="en-US" sz="2800" dirty="0" err="1" smtClean="0">
                <a:latin typeface="Arial Black" pitchFamily="34" charset="0"/>
              </a:rPr>
              <a:t>veka</a:t>
            </a:r>
            <a:r>
              <a:rPr lang="en-US" sz="2800" dirty="0" smtClean="0">
                <a:latin typeface="Arial Black" pitchFamily="34" charset="0"/>
              </a:rPr>
              <a:t>; </a:t>
            </a:r>
            <a:r>
              <a:rPr lang="en-US" sz="2800" dirty="0" err="1" smtClean="0">
                <a:latin typeface="Arial Black" pitchFamily="34" charset="0"/>
              </a:rPr>
              <a:t>čedomorstvo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nasilje</a:t>
            </a:r>
            <a:r>
              <a:rPr lang="en-US" sz="2800" dirty="0" smtClean="0">
                <a:latin typeface="Arial Black" pitchFamily="34" charset="0"/>
              </a:rPr>
              <a:t>;</a:t>
            </a:r>
            <a:r>
              <a:rPr lang="sr-Latn-RS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2.Odbacujući </a:t>
            </a:r>
            <a:r>
              <a:rPr lang="en-US" sz="2800" dirty="0" err="1" smtClean="0">
                <a:latin typeface="Arial Black" pitchFamily="34" charset="0"/>
              </a:rPr>
              <a:t>stil</a:t>
            </a: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(</a:t>
            </a:r>
            <a:r>
              <a:rPr lang="en-US" sz="2800" dirty="0" err="1" smtClean="0">
                <a:latin typeface="Arial Black" pitchFamily="34" charset="0"/>
              </a:rPr>
              <a:t>od</a:t>
            </a:r>
            <a:r>
              <a:rPr lang="en-US" sz="2800" dirty="0" smtClean="0">
                <a:latin typeface="Arial Black" pitchFamily="34" charset="0"/>
              </a:rPr>
              <a:t> IV do XIII </a:t>
            </a:r>
            <a:r>
              <a:rPr lang="en-US" sz="2800" dirty="0" err="1" smtClean="0">
                <a:latin typeface="Arial Black" pitchFamily="34" charset="0"/>
              </a:rPr>
              <a:t>veka</a:t>
            </a:r>
            <a:r>
              <a:rPr lang="en-US" sz="2800" dirty="0" smtClean="0">
                <a:latin typeface="Arial Black" pitchFamily="34" charset="0"/>
              </a:rPr>
              <a:t>;  </a:t>
            </a:r>
            <a:r>
              <a:rPr lang="en-US" sz="2800" dirty="0" err="1" smtClean="0">
                <a:latin typeface="Arial Black" pitchFamily="34" charset="0"/>
              </a:rPr>
              <a:t>prepuštanje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dece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dojilji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manastiru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dirty="0" err="1" smtClean="0">
                <a:latin typeface="Arial Black" pitchFamily="34" charset="0"/>
              </a:rPr>
              <a:t>vaspitanju</a:t>
            </a:r>
            <a:r>
              <a:rPr lang="en-US" sz="2800" dirty="0" smtClean="0">
                <a:latin typeface="Arial Black" pitchFamily="34" charset="0"/>
              </a:rPr>
              <a:t> u </a:t>
            </a:r>
            <a:r>
              <a:rPr lang="en-US" sz="2800" dirty="0" err="1" smtClean="0">
                <a:latin typeface="Arial Black" pitchFamily="34" charset="0"/>
              </a:rPr>
              <a:t>tuđoj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porodici</a:t>
            </a:r>
            <a:r>
              <a:rPr lang="en-US" sz="2800" dirty="0" smtClean="0">
                <a:latin typeface="Arial Black" pitchFamily="34" charset="0"/>
              </a:rPr>
              <a:t>;</a:t>
            </a:r>
            <a:r>
              <a:rPr lang="sr-Latn-RS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3.Ambivalentni </a:t>
            </a:r>
            <a:r>
              <a:rPr lang="en-US" sz="2800" dirty="0" err="1" smtClean="0">
                <a:latin typeface="Arial Black" pitchFamily="34" charset="0"/>
              </a:rPr>
              <a:t>stil</a:t>
            </a: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(</a:t>
            </a:r>
            <a:r>
              <a:rPr lang="en-US" sz="2800" dirty="0" err="1" smtClean="0">
                <a:latin typeface="Arial Black" pitchFamily="34" charset="0"/>
              </a:rPr>
              <a:t>od</a:t>
            </a:r>
            <a:r>
              <a:rPr lang="en-US" sz="2800" dirty="0" smtClean="0">
                <a:latin typeface="Arial Black" pitchFamily="34" charset="0"/>
              </a:rPr>
              <a:t> XIV do XVII </a:t>
            </a:r>
            <a:r>
              <a:rPr lang="en-US" sz="2800" dirty="0" err="1" smtClean="0">
                <a:latin typeface="Arial Black" pitchFamily="34" charset="0"/>
              </a:rPr>
              <a:t>veka</a:t>
            </a:r>
            <a:r>
              <a:rPr lang="en-US" sz="2800" dirty="0" smtClean="0">
                <a:latin typeface="Arial Black" pitchFamily="34" charset="0"/>
              </a:rPr>
              <a:t>;, </a:t>
            </a:r>
            <a:r>
              <a:rPr lang="en-US" sz="2800" dirty="0" err="1" smtClean="0">
                <a:latin typeface="Arial Black" pitchFamily="34" charset="0"/>
              </a:rPr>
              <a:t>dete</a:t>
            </a:r>
            <a:r>
              <a:rPr lang="en-US" sz="2800" dirty="0" smtClean="0">
                <a:latin typeface="Arial Black" pitchFamily="34" charset="0"/>
              </a:rPr>
              <a:t>  je </a:t>
            </a:r>
            <a:r>
              <a:rPr lang="en-US" sz="2800" dirty="0" err="1" smtClean="0">
                <a:latin typeface="Arial Black" pitchFamily="34" charset="0"/>
              </a:rPr>
              <a:t>voljeno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ali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</a:t>
            </a:r>
            <a:r>
              <a:rPr lang="en-US" sz="2800" dirty="0" smtClean="0">
                <a:latin typeface="Arial Black" pitchFamily="34" charset="0"/>
              </a:rPr>
              <a:t> "</a:t>
            </a:r>
            <a:r>
              <a:rPr lang="en-US" sz="2800" dirty="0" err="1" smtClean="0">
                <a:latin typeface="Arial Black" pitchFamily="34" charset="0"/>
              </a:rPr>
              <a:t>modelovano</a:t>
            </a:r>
            <a:r>
              <a:rPr lang="en-US" sz="2800" dirty="0" smtClean="0">
                <a:latin typeface="Arial Black" pitchFamily="34" charset="0"/>
              </a:rPr>
              <a:t>" </a:t>
            </a:r>
            <a:r>
              <a:rPr lang="en-US" sz="2800" dirty="0" err="1" smtClean="0">
                <a:latin typeface="Arial Black" pitchFamily="34" charset="0"/>
              </a:rPr>
              <a:t>šibom</a:t>
            </a:r>
            <a:r>
              <a:rPr lang="en-US" sz="2800" dirty="0" smtClean="0">
                <a:latin typeface="Arial Black" pitchFamily="34" charset="0"/>
              </a:rPr>
              <a:t>;</a:t>
            </a:r>
            <a:r>
              <a:rPr lang="sr-Latn-RS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4.Dominirajući </a:t>
            </a:r>
            <a:r>
              <a:rPr lang="en-US" sz="2800" dirty="0" err="1" smtClean="0">
                <a:latin typeface="Arial Black" pitchFamily="34" charset="0"/>
              </a:rPr>
              <a:t>stil</a:t>
            </a: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(XVIII </a:t>
            </a:r>
            <a:r>
              <a:rPr lang="en-US" sz="2800" dirty="0" err="1" smtClean="0">
                <a:latin typeface="Arial Black" pitchFamily="34" charset="0"/>
              </a:rPr>
              <a:t>vek</a:t>
            </a:r>
            <a:r>
              <a:rPr lang="en-US" sz="2800" dirty="0" smtClean="0">
                <a:latin typeface="Arial Black" pitchFamily="34" charset="0"/>
              </a:rPr>
              <a:t>; </a:t>
            </a:r>
            <a:r>
              <a:rPr lang="sr-Latn-R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bli</a:t>
            </a:r>
            <a:r>
              <a:rPr lang="sr-Latn-RS" sz="2800" dirty="0" smtClean="0">
                <a:latin typeface="Arial Black" pitchFamily="34" charset="0"/>
              </a:rPr>
              <a:t>skost, </a:t>
            </a:r>
            <a:r>
              <a:rPr lang="en-US" sz="2800" dirty="0" err="1" smtClean="0">
                <a:latin typeface="Arial Black" pitchFamily="34" charset="0"/>
              </a:rPr>
              <a:t>ali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jaka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kontrola</a:t>
            </a:r>
            <a:r>
              <a:rPr lang="en-US" sz="2800" dirty="0" smtClean="0">
                <a:latin typeface="Arial Black" pitchFamily="34" charset="0"/>
              </a:rPr>
              <a:t>;</a:t>
            </a:r>
            <a:r>
              <a:rPr lang="sr-Latn-RS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5.Socijalizujući </a:t>
            </a:r>
            <a:r>
              <a:rPr lang="en-US" sz="2800" dirty="0" err="1" smtClean="0">
                <a:latin typeface="Arial Black" pitchFamily="34" charset="0"/>
              </a:rPr>
              <a:t>stil</a:t>
            </a: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(XIX </a:t>
            </a:r>
            <a:r>
              <a:rPr lang="en-US" sz="2800" dirty="0" err="1" smtClean="0">
                <a:latin typeface="Arial Black" pitchFamily="34" charset="0"/>
              </a:rPr>
              <a:t>vek</a:t>
            </a:r>
            <a:r>
              <a:rPr lang="en-US" sz="2800" dirty="0" smtClean="0">
                <a:latin typeface="Arial Black" pitchFamily="34" charset="0"/>
              </a:rPr>
              <a:t> ; </a:t>
            </a:r>
            <a:r>
              <a:rPr lang="en-US" sz="2800" dirty="0" err="1" smtClean="0">
                <a:latin typeface="Arial Black" pitchFamily="34" charset="0"/>
              </a:rPr>
              <a:t>dete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pripremaju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za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samostalan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život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sr-Latn-RS" sz="2800" dirty="0" smtClean="0">
                <a:latin typeface="Arial Black" pitchFamily="34" charset="0"/>
              </a:rPr>
              <a:t>;)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6. </a:t>
            </a:r>
            <a:r>
              <a:rPr lang="en-US" sz="2800" dirty="0" err="1" smtClean="0">
                <a:latin typeface="Arial Black" pitchFamily="34" charset="0"/>
              </a:rPr>
              <a:t>Permisivni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stil</a:t>
            </a:r>
            <a:r>
              <a:rPr lang="en-US" sz="2800" dirty="0" smtClean="0">
                <a:latin typeface="Arial Black" pitchFamily="34" charset="0"/>
              </a:rPr>
              <a:t> 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(</a:t>
            </a:r>
            <a:r>
              <a:rPr lang="en-US" sz="2800" dirty="0" err="1" smtClean="0">
                <a:latin typeface="Arial Black" pitchFamily="34" charset="0"/>
              </a:rPr>
              <a:t>od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sredine</a:t>
            </a:r>
            <a:r>
              <a:rPr lang="en-US" sz="2800" dirty="0" smtClean="0">
                <a:latin typeface="Arial Black" pitchFamily="34" charset="0"/>
              </a:rPr>
              <a:t> XX </a:t>
            </a:r>
            <a:r>
              <a:rPr lang="en-US" sz="2800" dirty="0" err="1" smtClean="0">
                <a:latin typeface="Arial Black" pitchFamily="34" charset="0"/>
              </a:rPr>
              <a:t>veka</a:t>
            </a:r>
            <a:r>
              <a:rPr lang="sr-Latn-RS" sz="2800" dirty="0" smtClean="0">
                <a:latin typeface="Arial Black" pitchFamily="34" charset="0"/>
              </a:rPr>
              <a:t>; </a:t>
            </a:r>
            <a:r>
              <a:rPr lang="en-US" sz="2800" dirty="0" smtClean="0">
                <a:latin typeface="Arial Black" pitchFamily="34" charset="0"/>
              </a:rPr>
              <a:t>u </a:t>
            </a:r>
            <a:r>
              <a:rPr lang="en-US" sz="2800" dirty="0" err="1" smtClean="0">
                <a:latin typeface="Arial Black" pitchFamily="34" charset="0"/>
              </a:rPr>
              <a:t>važnim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domenima</a:t>
            </a:r>
            <a:r>
              <a:rPr lang="sr-Latn-RS" sz="2800" dirty="0" smtClean="0">
                <a:latin typeface="Arial Black" pitchFamily="34" charset="0"/>
              </a:rPr>
              <a:t> detetu se </a:t>
            </a:r>
            <a:r>
              <a:rPr lang="en-US" sz="2800" dirty="0" err="1" smtClean="0">
                <a:latin typeface="Arial Black" pitchFamily="34" charset="0"/>
              </a:rPr>
              <a:t>dopušta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vlastiti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izbor</a:t>
            </a:r>
            <a:r>
              <a:rPr lang="en-US" sz="2800" dirty="0" smtClean="0">
                <a:latin typeface="Arial Black" pitchFamily="34" charset="0"/>
              </a:rPr>
              <a:t> (</a:t>
            </a:r>
            <a:r>
              <a:rPr lang="en-US" sz="2800" dirty="0" err="1" smtClean="0">
                <a:latin typeface="Arial Black" pitchFamily="34" charset="0"/>
              </a:rPr>
              <a:t>Demause</a:t>
            </a:r>
            <a:r>
              <a:rPr lang="en-US" sz="2800" dirty="0" smtClean="0">
                <a:latin typeface="Arial Black" pitchFamily="34" charset="0"/>
              </a:rPr>
              <a:t>, 1974) deli </a:t>
            </a:r>
            <a:r>
              <a:rPr lang="en-US" sz="2800" dirty="0" err="1" smtClean="0">
                <a:latin typeface="Arial Black" pitchFamily="34" charset="0"/>
              </a:rPr>
              <a:t>istoriju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detinjstva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na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šest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perioda</a:t>
            </a:r>
            <a:r>
              <a:rPr lang="sr-Latn-RS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>. 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 Black" pitchFamily="34" charset="0"/>
              </a:rPr>
              <a:t>ISTORIJA DETINJSTVA</a:t>
            </a:r>
            <a:br>
              <a:rPr lang="sr-Latn-R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6984" y="1481138"/>
            <a:ext cx="33790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45920"/>
            <a:ext cx="4572000" cy="452628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O AZIJATIMA I ARAPIMA</a:t>
            </a:r>
          </a:p>
          <a:p>
            <a:endParaRPr lang="sr-Latn-R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sr-Latn-RS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sr-Latn-RS" dirty="0" smtClean="0">
                <a:latin typeface="Arial Black" pitchFamily="34" charset="0"/>
              </a:rPr>
              <a:t>“Postojeća klima ne daje velike mentalne potrese i jaku fizičku pokretljivost (što bi se prirodno iskazalo kroz jedan divlji temperament) i uslovljava jačanje iracionalnih strasti, što opet ne bi bio slučaj u uslovima stabilne klime... Stalne spoljašnje promene su te koje stimulišu ljudski um i ne dozvoljavaju mu da ostane pasivan...” (cit</a:t>
            </a:r>
            <a:r>
              <a:rPr lang="sr-Latn-RS" i="1" dirty="0" smtClean="0">
                <a:latin typeface="Arial Black" pitchFamily="34" charset="0"/>
              </a:rPr>
              <a:t>. </a:t>
            </a:r>
            <a:r>
              <a:rPr lang="ru-RU" i="1" dirty="0" smtClean="0">
                <a:latin typeface="Arial Black" pitchFamily="34" charset="0"/>
              </a:rPr>
              <a:t>Toynbeе, 1952)</a:t>
            </a:r>
            <a:endParaRPr lang="sr-Latn-RS" i="1" dirty="0" smtClean="0">
              <a:latin typeface="Arial Black" pitchFamily="34" charset="0"/>
            </a:endParaRPr>
          </a:p>
          <a:p>
            <a:pPr>
              <a:buNone/>
            </a:pPr>
            <a:endParaRPr lang="sr-Latn-RS" dirty="0" smtClean="0">
              <a:latin typeface="Arial Black" pitchFamily="34" charset="0"/>
            </a:endParaRPr>
          </a:p>
          <a:p>
            <a:pPr>
              <a:buNone/>
            </a:pPr>
            <a:r>
              <a:rPr lang="sr-Latn-RS" dirty="0" smtClean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NATIVIZAM vs. EMPIRIZAM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3581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i="1" dirty="0" smtClean="0"/>
          </a:p>
          <a:p>
            <a:endParaRPr lang="sr-Latn-RS" i="1" dirty="0" smtClean="0"/>
          </a:p>
          <a:p>
            <a:endParaRPr lang="ru-RU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endParaRPr lang="sr-Latn-RS" i="1" dirty="0" smtClean="0"/>
          </a:p>
          <a:p>
            <a:r>
              <a:rPr lang="sr-Latn-RS" i="1" dirty="0" smtClean="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7517" y="1481138"/>
            <a:ext cx="353796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 smtClean="0">
                <a:latin typeface="Arial Black" pitchFamily="34" charset="0"/>
              </a:rPr>
              <a:t>Urođen karakter ljudskih moći</a:t>
            </a:r>
          </a:p>
          <a:p>
            <a:r>
              <a:rPr lang="sr-Latn-RS" dirty="0" smtClean="0">
                <a:latin typeface="Arial Black" pitchFamily="34" charset="0"/>
              </a:rPr>
              <a:t>Tri dela ljudske duše: nagoni, želje i razum</a:t>
            </a:r>
          </a:p>
          <a:p>
            <a:r>
              <a:rPr lang="sr-Latn-RS" dirty="0" smtClean="0">
                <a:latin typeface="Arial Black" pitchFamily="34" charset="0"/>
              </a:rPr>
              <a:t>Ideje o individualnim razlikama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 smtClean="0">
                <a:latin typeface="Arial Black" pitchFamily="34" charset="0"/>
              </a:rPr>
              <a:t>IDEJE O UROĐENOJ LJUDSKOJ PRIRODI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914</TotalTime>
  <Words>2965</Words>
  <Application>Microsoft Office PowerPoint</Application>
  <PresentationFormat>On-screen Show (4:3)</PresentationFormat>
  <Paragraphs>659</Paragraphs>
  <Slides>58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Concourse</vt:lpstr>
      <vt:lpstr>UVOD U RAZVOJNU PSIHOLOGIJU</vt:lpstr>
      <vt:lpstr>Literatura</vt:lpstr>
      <vt:lpstr>SADRŽAJ</vt:lpstr>
      <vt:lpstr>Slide 4</vt:lpstr>
      <vt:lpstr>PRENAUČNI PERIOD</vt:lpstr>
      <vt:lpstr>IMPLICITNE TEORIJE VASPITANJA</vt:lpstr>
      <vt:lpstr>ISTORIJA DETINJSTVA </vt:lpstr>
      <vt:lpstr>NATIVIZAM vs. EMPIRIZAM</vt:lpstr>
      <vt:lpstr>IDEJE O UROĐENOJ LJUDSKOJ PRIRODI</vt:lpstr>
      <vt:lpstr>PLATONOVA “DRŽAVA”</vt:lpstr>
      <vt:lpstr>NASLEĐIVANJE PSIHIČKIH OSOBINA</vt:lpstr>
      <vt:lpstr>SREDNJOVEKOVNE  RASPRAVE</vt:lpstr>
      <vt:lpstr>HUMANIZAM I RENESANSA</vt:lpstr>
      <vt:lpstr>ENGLESKI EMPIRIZAM</vt:lpstr>
      <vt:lpstr>FRANCUSKO PROSVETITELJSTVO</vt:lpstr>
      <vt:lpstr>NAUČNI PERIOD: OTKRIĆE DETINJSTVA</vt:lpstr>
      <vt:lpstr>VEKOVI DETINJSTVA</vt:lpstr>
      <vt:lpstr>KONSTITUISANJE DEČJE PSIHOLOGIJE</vt:lpstr>
      <vt:lpstr>RANE BIOGRAFSKE STUDIJE</vt:lpstr>
      <vt:lpstr>POKRET ZA PROUČAVANJE DETETA</vt:lpstr>
      <vt:lpstr>UTICAJ OPŠTE PSIHOLOGIJE</vt:lpstr>
      <vt:lpstr>RAZVOJNA PSIHOLOGIJA: SAVREMENI PRISTUP</vt:lpstr>
      <vt:lpstr>Slide 23</vt:lpstr>
      <vt:lpstr>OPŠTE STRATEGIJE</vt:lpstr>
      <vt:lpstr>LONGITUDINALNI POSTUPAK</vt:lpstr>
      <vt:lpstr>TERMANOVA STUDIJA</vt:lpstr>
      <vt:lpstr>HORIZONTALNI POSTUPAK</vt:lpstr>
      <vt:lpstr>POSEBNE METODE</vt:lpstr>
      <vt:lpstr>3. KONCEPTUALNI OKVIR RAZVOJA</vt:lpstr>
      <vt:lpstr>ŠTA JE RAZVOJ?</vt:lpstr>
      <vt:lpstr>ZAKONITOSTI PSIHIČKOG RAZVOJA</vt:lpstr>
      <vt:lpstr>DVA MODELA RAZVOJA</vt:lpstr>
      <vt:lpstr>ORGANIZMIČKI MODEL </vt:lpstr>
      <vt:lpstr>ETOLOŠKI PRISTUP</vt:lpstr>
      <vt:lpstr>ORGANIZMIČKE TEORIJE</vt:lpstr>
      <vt:lpstr>TEORIJA PSIHOSOCIJALNOG RAZVOJA</vt:lpstr>
      <vt:lpstr>  TEORIJA PSIHOSOCIJALNOG RAZVOJA   </vt:lpstr>
      <vt:lpstr>EMPIRISTIČKI MODEL</vt:lpstr>
      <vt:lpstr>EKOLOŠKI PRISTUP</vt:lpstr>
      <vt:lpstr>EKOLOGIJA  RAZVOJA</vt:lpstr>
      <vt:lpstr>TEORIJE UČENJA</vt:lpstr>
      <vt:lpstr>UČENJE PO MODELU(Bandura,1961)</vt:lpstr>
      <vt:lpstr>4. DETERMINANTE I MEHANIZMI PSIHIČKOG RAZVOJA</vt:lpstr>
      <vt:lpstr>NASLEĐE vs. SREDINA</vt:lpstr>
      <vt:lpstr>SAZREVANJE vs. UČENJE</vt:lpstr>
      <vt:lpstr>METODOLOŠKE STRATEGIJE</vt:lpstr>
      <vt:lpstr>OGLEDI NA ŽIVOTINJAMA</vt:lpstr>
      <vt:lpstr>KLJUČNI POJMOVI</vt:lpstr>
      <vt:lpstr>OGLEDI NA DECI </vt:lpstr>
      <vt:lpstr>Slide 50</vt:lpstr>
      <vt:lpstr>DVA PRISTUPA VASPITANJU</vt:lpstr>
      <vt:lpstr>DETE KAO ANYMAL EDUCANDUM</vt:lpstr>
      <vt:lpstr>BIOLOŠKI KORENI VASPITANJA</vt:lpstr>
      <vt:lpstr>RAZVOJ I SOCIJALNO POSREDOVANJE  </vt:lpstr>
      <vt:lpstr>DEČJE POTREBE</vt:lpstr>
      <vt:lpstr>MODELI RODITELJSTVA</vt:lpstr>
      <vt:lpstr>INSTITUCIONALNI RAZVOJ</vt:lpstr>
      <vt:lpstr>NORMATIVNI RAZVOJ I RAZVOJNA ODSTUPANJA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 U  RAZVOJNU PSIHOLOGIJU</dc:title>
  <dc:creator>user</dc:creator>
  <cp:lastModifiedBy>VelikaSala</cp:lastModifiedBy>
  <cp:revision>121</cp:revision>
  <dcterms:created xsi:type="dcterms:W3CDTF">2013-10-02T09:21:57Z</dcterms:created>
  <dcterms:modified xsi:type="dcterms:W3CDTF">2017-10-27T08:16:14Z</dcterms:modified>
</cp:coreProperties>
</file>